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4"/>
    <p:sldId id="257" r:id="rId35"/>
    <p:sldId id="258" r:id="rId36"/>
    <p:sldId id="259" r:id="rId37"/>
    <p:sldId id="260" r:id="rId38"/>
    <p:sldId id="261" r:id="rId39"/>
    <p:sldId id="262" r:id="rId40"/>
    <p:sldId id="263" r:id="rId41"/>
    <p:sldId id="264" r:id="rId42"/>
    <p:sldId id="265" r:id="rId43"/>
    <p:sldId id="266" r:id="rId44"/>
    <p:sldId id="267" r:id="rId45"/>
    <p:sldId id="268" r:id="rId46"/>
    <p:sldId id="269" r:id="rId47"/>
    <p:sldId id="270" r:id="rId48"/>
    <p:sldId id="271" r:id="rId49"/>
    <p:sldId id="272" r:id="rId50"/>
    <p:sldId id="273" r:id="rId51"/>
    <p:sldId id="274" r:id="rId52"/>
    <p:sldId id="275" r:id="rId53"/>
    <p:sldId id="276" r:id="rId54"/>
    <p:sldId id="277" r:id="rId55"/>
    <p:sldId id="278" r:id="rId56"/>
    <p:sldId id="279" r:id="rId57"/>
    <p:sldId id="280" r:id="rId58"/>
    <p:sldId id="281" r:id="rId59"/>
    <p:sldId id="282" r:id="rId60"/>
    <p:sldId id="283" r:id="rId61"/>
    <p:sldId id="284" r:id="rId62"/>
    <p:sldId id="285" r:id="rId63"/>
    <p:sldId id="286" r:id="rId64"/>
    <p:sldId id="287" r:id="rId65"/>
    <p:sldId id="288" r:id="rId66"/>
    <p:sldId id="289" r:id="rId67"/>
    <p:sldId id="290" r:id="rId68"/>
    <p:sldId id="291" r:id="rId69"/>
    <p:sldId id="292" r:id="rId70"/>
    <p:sldId id="293" r:id="rId71"/>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Aileron" charset="1" panose="00000500000000000000"/>
      <p:regular r:id="rId10"/>
    </p:embeddedFont>
    <p:embeddedFont>
      <p:font typeface="Aileron Bold" charset="1" panose="00000800000000000000"/>
      <p:regular r:id="rId11"/>
    </p:embeddedFont>
    <p:embeddedFont>
      <p:font typeface="Aileron Italics" charset="1" panose="00000500000000000000"/>
      <p:regular r:id="rId12"/>
    </p:embeddedFont>
    <p:embeddedFont>
      <p:font typeface="Aileron Bold Italics" charset="1" panose="00000800000000000000"/>
      <p:regular r:id="rId13"/>
    </p:embeddedFont>
    <p:embeddedFont>
      <p:font typeface="Aileron Thin" charset="1" panose="00000300000000000000"/>
      <p:regular r:id="rId14"/>
    </p:embeddedFont>
    <p:embeddedFont>
      <p:font typeface="Aileron Thin Italics" charset="1" panose="00000300000000000000"/>
      <p:regular r:id="rId15"/>
    </p:embeddedFont>
    <p:embeddedFont>
      <p:font typeface="Aileron Light" charset="1" panose="00000400000000000000"/>
      <p:regular r:id="rId16"/>
    </p:embeddedFont>
    <p:embeddedFont>
      <p:font typeface="Aileron Light Italics" charset="1" panose="00000400000000000000"/>
      <p:regular r:id="rId17"/>
    </p:embeddedFont>
    <p:embeddedFont>
      <p:font typeface="Aileron Ultra-Bold" charset="1" panose="00000A00000000000000"/>
      <p:regular r:id="rId18"/>
    </p:embeddedFont>
    <p:embeddedFont>
      <p:font typeface="Aileron Ultra-Bold Italics" charset="1" panose="00000A00000000000000"/>
      <p:regular r:id="rId19"/>
    </p:embeddedFont>
    <p:embeddedFont>
      <p:font typeface="Aileron Heavy" charset="1" panose="00000A00000000000000"/>
      <p:regular r:id="rId20"/>
    </p:embeddedFont>
    <p:embeddedFont>
      <p:font typeface="Aileron Heavy Italics" charset="1" panose="00000A00000000000000"/>
      <p:regular r:id="rId21"/>
    </p:embeddedFont>
    <p:embeddedFont>
      <p:font typeface="Open Sauce" charset="1" panose="00000500000000000000"/>
      <p:regular r:id="rId22"/>
    </p:embeddedFont>
    <p:embeddedFont>
      <p:font typeface="Open Sauce Bold" charset="1" panose="00000800000000000000"/>
      <p:regular r:id="rId23"/>
    </p:embeddedFont>
    <p:embeddedFont>
      <p:font typeface="Open Sauce Italics" charset="1" panose="00000500000000000000"/>
      <p:regular r:id="rId24"/>
    </p:embeddedFont>
    <p:embeddedFont>
      <p:font typeface="Open Sauce Bold Italics" charset="1" panose="00000800000000000000"/>
      <p:regular r:id="rId25"/>
    </p:embeddedFont>
    <p:embeddedFont>
      <p:font typeface="Open Sauce Light" charset="1" panose="00000400000000000000"/>
      <p:regular r:id="rId26"/>
    </p:embeddedFont>
    <p:embeddedFont>
      <p:font typeface="Open Sauce Light Italics" charset="1" panose="00000400000000000000"/>
      <p:regular r:id="rId27"/>
    </p:embeddedFont>
    <p:embeddedFont>
      <p:font typeface="Open Sauce Medium" charset="1" panose="00000600000000000000"/>
      <p:regular r:id="rId28"/>
    </p:embeddedFont>
    <p:embeddedFont>
      <p:font typeface="Open Sauce Medium Italics" charset="1" panose="00000600000000000000"/>
      <p:regular r:id="rId29"/>
    </p:embeddedFont>
    <p:embeddedFont>
      <p:font typeface="Open Sauce Semi-Bold" charset="1" panose="00000700000000000000"/>
      <p:regular r:id="rId30"/>
    </p:embeddedFont>
    <p:embeddedFont>
      <p:font typeface="Open Sauce Semi-Bold Italics" charset="1" panose="00000700000000000000"/>
      <p:regular r:id="rId31"/>
    </p:embeddedFont>
    <p:embeddedFont>
      <p:font typeface="Open Sauce Heavy" charset="1" panose="00000A00000000000000"/>
      <p:regular r:id="rId32"/>
    </p:embeddedFont>
    <p:embeddedFont>
      <p:font typeface="Open Sauce Heavy Italics" charset="1" panose="00000A00000000000000"/>
      <p:regular r:id="rId3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slides/slide1.xml" Type="http://schemas.openxmlformats.org/officeDocument/2006/relationships/slide"/><Relationship Id="rId35" Target="slides/slide2.xml" Type="http://schemas.openxmlformats.org/officeDocument/2006/relationships/slide"/><Relationship Id="rId36" Target="slides/slide3.xml" Type="http://schemas.openxmlformats.org/officeDocument/2006/relationships/slide"/><Relationship Id="rId37" Target="slides/slide4.xml" Type="http://schemas.openxmlformats.org/officeDocument/2006/relationships/slide"/><Relationship Id="rId38" Target="slides/slide5.xml" Type="http://schemas.openxmlformats.org/officeDocument/2006/relationships/slide"/><Relationship Id="rId39" Target="slides/slide6.xml" Type="http://schemas.openxmlformats.org/officeDocument/2006/relationships/slide"/><Relationship Id="rId4" Target="theme/theme1.xml" Type="http://schemas.openxmlformats.org/officeDocument/2006/relationships/theme"/><Relationship Id="rId40" Target="slides/slide7.xml" Type="http://schemas.openxmlformats.org/officeDocument/2006/relationships/slide"/><Relationship Id="rId41" Target="slides/slide8.xml" Type="http://schemas.openxmlformats.org/officeDocument/2006/relationships/slide"/><Relationship Id="rId42" Target="slides/slide9.xml" Type="http://schemas.openxmlformats.org/officeDocument/2006/relationships/slide"/><Relationship Id="rId43" Target="slides/slide10.xml" Type="http://schemas.openxmlformats.org/officeDocument/2006/relationships/slide"/><Relationship Id="rId44" Target="slides/slide11.xml" Type="http://schemas.openxmlformats.org/officeDocument/2006/relationships/slide"/><Relationship Id="rId45" Target="slides/slide12.xml" Type="http://schemas.openxmlformats.org/officeDocument/2006/relationships/slide"/><Relationship Id="rId46" Target="slides/slide13.xml" Type="http://schemas.openxmlformats.org/officeDocument/2006/relationships/slide"/><Relationship Id="rId47" Target="slides/slide14.xml" Type="http://schemas.openxmlformats.org/officeDocument/2006/relationships/slide"/><Relationship Id="rId48" Target="slides/slide15.xml" Type="http://schemas.openxmlformats.org/officeDocument/2006/relationships/slide"/><Relationship Id="rId49" Target="slides/slide16.xml" Type="http://schemas.openxmlformats.org/officeDocument/2006/relationships/slide"/><Relationship Id="rId5" Target="tableStyles.xml" Type="http://schemas.openxmlformats.org/officeDocument/2006/relationships/tableStyles"/><Relationship Id="rId50" Target="slides/slide17.xml" Type="http://schemas.openxmlformats.org/officeDocument/2006/relationships/slide"/><Relationship Id="rId51" Target="slides/slide18.xml" Type="http://schemas.openxmlformats.org/officeDocument/2006/relationships/slide"/><Relationship Id="rId52" Target="slides/slide19.xml" Type="http://schemas.openxmlformats.org/officeDocument/2006/relationships/slide"/><Relationship Id="rId53" Target="slides/slide20.xml" Type="http://schemas.openxmlformats.org/officeDocument/2006/relationships/slide"/><Relationship Id="rId54" Target="slides/slide21.xml" Type="http://schemas.openxmlformats.org/officeDocument/2006/relationships/slide"/><Relationship Id="rId55" Target="slides/slide22.xml" Type="http://schemas.openxmlformats.org/officeDocument/2006/relationships/slide"/><Relationship Id="rId56" Target="slides/slide23.xml" Type="http://schemas.openxmlformats.org/officeDocument/2006/relationships/slide"/><Relationship Id="rId57" Target="slides/slide24.xml" Type="http://schemas.openxmlformats.org/officeDocument/2006/relationships/slide"/><Relationship Id="rId58" Target="slides/slide25.xml" Type="http://schemas.openxmlformats.org/officeDocument/2006/relationships/slide"/><Relationship Id="rId59" Target="slides/slide26.xml" Type="http://schemas.openxmlformats.org/officeDocument/2006/relationships/slide"/><Relationship Id="rId6" Target="fonts/font6.fntdata" Type="http://schemas.openxmlformats.org/officeDocument/2006/relationships/font"/><Relationship Id="rId60" Target="slides/slide27.xml" Type="http://schemas.openxmlformats.org/officeDocument/2006/relationships/slide"/><Relationship Id="rId61" Target="slides/slide28.xml" Type="http://schemas.openxmlformats.org/officeDocument/2006/relationships/slide"/><Relationship Id="rId62" Target="slides/slide29.xml" Type="http://schemas.openxmlformats.org/officeDocument/2006/relationships/slide"/><Relationship Id="rId63" Target="slides/slide30.xml" Type="http://schemas.openxmlformats.org/officeDocument/2006/relationships/slide"/><Relationship Id="rId64" Target="slides/slide31.xml" Type="http://schemas.openxmlformats.org/officeDocument/2006/relationships/slide"/><Relationship Id="rId65" Target="slides/slide32.xml" Type="http://schemas.openxmlformats.org/officeDocument/2006/relationships/slide"/><Relationship Id="rId66" Target="slides/slide33.xml" Type="http://schemas.openxmlformats.org/officeDocument/2006/relationships/slide"/><Relationship Id="rId67" Target="slides/slide34.xml" Type="http://schemas.openxmlformats.org/officeDocument/2006/relationships/slide"/><Relationship Id="rId68" Target="slides/slide35.xml" Type="http://schemas.openxmlformats.org/officeDocument/2006/relationships/slide"/><Relationship Id="rId69" Target="slides/slide36.xml" Type="http://schemas.openxmlformats.org/officeDocument/2006/relationships/slide"/><Relationship Id="rId7" Target="fonts/font7.fntdata" Type="http://schemas.openxmlformats.org/officeDocument/2006/relationships/font"/><Relationship Id="rId70" Target="slides/slide37.xml" Type="http://schemas.openxmlformats.org/officeDocument/2006/relationships/slide"/><Relationship Id="rId71" Target="slides/slide38.xml" Type="http://schemas.openxmlformats.org/officeDocument/2006/relationships/slide"/><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s>
</file>

<file path=ppt/slides/_rels/slide2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s>
</file>

<file path=ppt/slides/_rels/slide2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s>
</file>

<file path=ppt/slides/_rels/slide2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s>
</file>

<file path=ppt/slides/_rels/slide2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s>
</file>

<file path=ppt/slides/_rels/slide2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s>
</file>

<file path=ppt/slides/_rels/slide2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s>
</file>

<file path=ppt/slides/_rels/slide2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s>
</file>

<file path=ppt/slides/_rels/slide28.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8.png" Type="http://schemas.openxmlformats.org/officeDocument/2006/relationships/image"/><Relationship Id="rId11" Target="../media/image29.svg" Type="http://schemas.openxmlformats.org/officeDocument/2006/relationships/image"/><Relationship Id="rId2" Target="../media/image20.png" Type="http://schemas.openxmlformats.org/officeDocument/2006/relationships/image"/><Relationship Id="rId3" Target="../media/image21.svg" Type="http://schemas.openxmlformats.org/officeDocument/2006/relationships/image"/><Relationship Id="rId4" Target="../media/image22.png" Type="http://schemas.openxmlformats.org/officeDocument/2006/relationships/image"/><Relationship Id="rId5" Target="../media/image23.svg" Type="http://schemas.openxmlformats.org/officeDocument/2006/relationships/image"/><Relationship Id="rId6" Target="../media/image24.png" Type="http://schemas.openxmlformats.org/officeDocument/2006/relationships/image"/><Relationship Id="rId7" Target="../media/image25.svg" Type="http://schemas.openxmlformats.org/officeDocument/2006/relationships/image"/><Relationship Id="rId8" Target="../media/image26.png" Type="http://schemas.openxmlformats.org/officeDocument/2006/relationships/image"/><Relationship Id="rId9" Target="../media/image27.svg" Type="http://schemas.openxmlformats.org/officeDocument/2006/relationships/image"/></Relationships>
</file>

<file path=ppt/slides/_rels/slide2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3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1.png" Type="http://schemas.openxmlformats.org/officeDocument/2006/relationships/image"/></Relationships>
</file>

<file path=ppt/slides/_rels/slide3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2.png" Type="http://schemas.openxmlformats.org/officeDocument/2006/relationships/image"/></Relationships>
</file>

<file path=ppt/slides/_rels/slide3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s>
</file>

<file path=ppt/slides/_rels/slide3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3.png" Type="http://schemas.openxmlformats.org/officeDocument/2006/relationships/image"/></Relationships>
</file>

<file path=ppt/slides/_rels/slide3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4.png" Type="http://schemas.openxmlformats.org/officeDocument/2006/relationships/image"/></Relationships>
</file>

<file path=ppt/slides/_rels/slide3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5.png" Type="http://schemas.openxmlformats.org/officeDocument/2006/relationships/image"/></Relationships>
</file>

<file path=ppt/slides/_rels/slide3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6.png" Type="http://schemas.openxmlformats.org/officeDocument/2006/relationships/image"/></Relationships>
</file>

<file path=ppt/slides/_rels/slide3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7.jpeg" Type="http://schemas.openxmlformats.org/officeDocument/2006/relationships/image"/></Relationships>
</file>

<file path=ppt/slides/_rels/slide3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8.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191919"/>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6112034"/>
          </a:xfrm>
          <a:custGeom>
            <a:avLst/>
            <a:gdLst/>
            <a:ahLst/>
            <a:cxnLst/>
            <a:rect r="r" b="b" t="t" l="l"/>
            <a:pathLst>
              <a:path h="6112034" w="18288000">
                <a:moveTo>
                  <a:pt x="0" y="0"/>
                </a:moveTo>
                <a:lnTo>
                  <a:pt x="18288000" y="0"/>
                </a:lnTo>
                <a:lnTo>
                  <a:pt x="18288000" y="6112034"/>
                </a:lnTo>
                <a:lnTo>
                  <a:pt x="0" y="6112034"/>
                </a:lnTo>
                <a:lnTo>
                  <a:pt x="0" y="0"/>
                </a:lnTo>
                <a:close/>
              </a:path>
            </a:pathLst>
          </a:custGeom>
          <a:blipFill>
            <a:blip r:embed="rId2">
              <a:alphaModFix amt="19999"/>
            </a:blip>
            <a:stretch>
              <a:fillRect l="0" t="-49768" r="0" b="-49768"/>
            </a:stretch>
          </a:blipFill>
        </p:spPr>
      </p:sp>
      <p:sp>
        <p:nvSpPr>
          <p:cNvPr name="AutoShape 3" id="3"/>
          <p:cNvSpPr/>
          <p:nvPr/>
        </p:nvSpPr>
        <p:spPr>
          <a:xfrm rot="-5400000">
            <a:off x="1490186" y="6118900"/>
            <a:ext cx="837248" cy="0"/>
          </a:xfrm>
          <a:prstGeom prst="line">
            <a:avLst/>
          </a:prstGeom>
          <a:ln cap="flat" w="76200">
            <a:solidFill>
              <a:srgbClr val="3EDAD8"/>
            </a:solidFill>
            <a:prstDash val="solid"/>
            <a:headEnd type="none" len="sm" w="sm"/>
            <a:tailEnd type="none" len="sm" w="sm"/>
          </a:ln>
        </p:spPr>
      </p:sp>
      <p:sp>
        <p:nvSpPr>
          <p:cNvPr name="AutoShape 4" id="4"/>
          <p:cNvSpPr/>
          <p:nvPr/>
        </p:nvSpPr>
        <p:spPr>
          <a:xfrm rot="0">
            <a:off x="1880790" y="6073934"/>
            <a:ext cx="14498400" cy="0"/>
          </a:xfrm>
          <a:prstGeom prst="line">
            <a:avLst/>
          </a:prstGeom>
          <a:ln cap="flat" w="76200">
            <a:solidFill>
              <a:srgbClr val="3EDAD8"/>
            </a:solidFill>
            <a:prstDash val="solid"/>
            <a:headEnd type="none" len="sm" w="sm"/>
            <a:tailEnd type="none" len="sm" w="sm"/>
          </a:ln>
        </p:spPr>
      </p:sp>
      <p:sp>
        <p:nvSpPr>
          <p:cNvPr name="TextBox 5" id="5"/>
          <p:cNvSpPr txBox="true"/>
          <p:nvPr/>
        </p:nvSpPr>
        <p:spPr>
          <a:xfrm rot="0">
            <a:off x="570494" y="6963569"/>
            <a:ext cx="2676631" cy="792480"/>
          </a:xfrm>
          <a:prstGeom prst="rect">
            <a:avLst/>
          </a:prstGeom>
        </p:spPr>
        <p:txBody>
          <a:bodyPr anchor="t" rtlCol="false" tIns="0" lIns="0" bIns="0" rIns="0">
            <a:spAutoFit/>
          </a:bodyPr>
          <a:lstStyle/>
          <a:p>
            <a:pPr algn="ctr">
              <a:lnSpc>
                <a:spcPts val="3299"/>
              </a:lnSpc>
            </a:pPr>
            <a:r>
              <a:rPr lang="en-US" sz="2199" spc="65">
                <a:solidFill>
                  <a:srgbClr val="FFFFFF"/>
                </a:solidFill>
                <a:latin typeface="Aileron"/>
              </a:rPr>
              <a:t>Historical background </a:t>
            </a:r>
          </a:p>
        </p:txBody>
      </p:sp>
      <p:sp>
        <p:nvSpPr>
          <p:cNvPr name="TextBox 6" id="6"/>
          <p:cNvSpPr txBox="true"/>
          <p:nvPr/>
        </p:nvSpPr>
        <p:spPr>
          <a:xfrm rot="0">
            <a:off x="2981773" y="4681061"/>
            <a:ext cx="2678438" cy="792480"/>
          </a:xfrm>
          <a:prstGeom prst="rect">
            <a:avLst/>
          </a:prstGeom>
        </p:spPr>
        <p:txBody>
          <a:bodyPr anchor="t" rtlCol="false" tIns="0" lIns="0" bIns="0" rIns="0">
            <a:spAutoFit/>
          </a:bodyPr>
          <a:lstStyle/>
          <a:p>
            <a:pPr algn="ctr">
              <a:lnSpc>
                <a:spcPts val="3299"/>
              </a:lnSpc>
            </a:pPr>
            <a:r>
              <a:rPr lang="en-US" sz="2199" spc="65">
                <a:solidFill>
                  <a:srgbClr val="FFFFFF"/>
                </a:solidFill>
                <a:latin typeface="Aileron"/>
              </a:rPr>
              <a:t>development stages</a:t>
            </a:r>
          </a:p>
        </p:txBody>
      </p:sp>
      <p:sp>
        <p:nvSpPr>
          <p:cNvPr name="TextBox 7" id="7"/>
          <p:cNvSpPr txBox="true"/>
          <p:nvPr/>
        </p:nvSpPr>
        <p:spPr>
          <a:xfrm rot="0">
            <a:off x="5393954" y="6963569"/>
            <a:ext cx="2676631" cy="382905"/>
          </a:xfrm>
          <a:prstGeom prst="rect">
            <a:avLst/>
          </a:prstGeom>
        </p:spPr>
        <p:txBody>
          <a:bodyPr anchor="t" rtlCol="false" tIns="0" lIns="0" bIns="0" rIns="0">
            <a:spAutoFit/>
          </a:bodyPr>
          <a:lstStyle/>
          <a:p>
            <a:pPr algn="ctr">
              <a:lnSpc>
                <a:spcPts val="3299"/>
              </a:lnSpc>
            </a:pPr>
            <a:r>
              <a:rPr lang="en-US" sz="2199" spc="65">
                <a:solidFill>
                  <a:srgbClr val="FFFFFF"/>
                </a:solidFill>
                <a:latin typeface="Aileron"/>
              </a:rPr>
              <a:t>ML vs LLM</a:t>
            </a:r>
          </a:p>
        </p:txBody>
      </p:sp>
      <p:sp>
        <p:nvSpPr>
          <p:cNvPr name="TextBox 8" id="8"/>
          <p:cNvSpPr txBox="true"/>
          <p:nvPr/>
        </p:nvSpPr>
        <p:spPr>
          <a:xfrm rot="0">
            <a:off x="7806136" y="4086701"/>
            <a:ext cx="2676631" cy="1202055"/>
          </a:xfrm>
          <a:prstGeom prst="rect">
            <a:avLst/>
          </a:prstGeom>
        </p:spPr>
        <p:txBody>
          <a:bodyPr anchor="t" rtlCol="false" tIns="0" lIns="0" bIns="0" rIns="0">
            <a:spAutoFit/>
          </a:bodyPr>
          <a:lstStyle/>
          <a:p>
            <a:pPr algn="ctr">
              <a:lnSpc>
                <a:spcPts val="3299"/>
              </a:lnSpc>
            </a:pPr>
            <a:r>
              <a:rPr lang="en-US" sz="2199" spc="65">
                <a:solidFill>
                  <a:srgbClr val="FFFFFF"/>
                </a:solidFill>
                <a:latin typeface="Aileron"/>
              </a:rPr>
              <a:t>Introduction of transformer architectures</a:t>
            </a:r>
          </a:p>
        </p:txBody>
      </p:sp>
      <p:sp>
        <p:nvSpPr>
          <p:cNvPr name="TextBox 9" id="9"/>
          <p:cNvSpPr txBox="true"/>
          <p:nvPr/>
        </p:nvSpPr>
        <p:spPr>
          <a:xfrm rot="0">
            <a:off x="10634796" y="6794698"/>
            <a:ext cx="6459898" cy="382905"/>
          </a:xfrm>
          <a:prstGeom prst="rect">
            <a:avLst/>
          </a:prstGeom>
        </p:spPr>
        <p:txBody>
          <a:bodyPr anchor="t" rtlCol="false" tIns="0" lIns="0" bIns="0" rIns="0">
            <a:spAutoFit/>
          </a:bodyPr>
          <a:lstStyle/>
          <a:p>
            <a:pPr algn="ctr">
              <a:lnSpc>
                <a:spcPts val="3299"/>
              </a:lnSpc>
            </a:pPr>
            <a:r>
              <a:rPr lang="en-US" sz="2199" spc="65">
                <a:solidFill>
                  <a:srgbClr val="FFFFFF"/>
                </a:solidFill>
                <a:latin typeface="Aileron"/>
              </a:rPr>
              <a:t>Key advancements leading to modern LLMs</a:t>
            </a:r>
          </a:p>
        </p:txBody>
      </p:sp>
      <p:grpSp>
        <p:nvGrpSpPr>
          <p:cNvPr name="Group 10" id="10"/>
          <p:cNvGrpSpPr/>
          <p:nvPr/>
        </p:nvGrpSpPr>
        <p:grpSpPr>
          <a:xfrm rot="0">
            <a:off x="3048847" y="1627822"/>
            <a:ext cx="12246346" cy="1030605"/>
            <a:chOff x="0" y="0"/>
            <a:chExt cx="16328461" cy="1374140"/>
          </a:xfrm>
        </p:grpSpPr>
        <p:sp>
          <p:nvSpPr>
            <p:cNvPr name="TextBox 11" id="11"/>
            <p:cNvSpPr txBox="true"/>
            <p:nvPr/>
          </p:nvSpPr>
          <p:spPr>
            <a:xfrm rot="0">
              <a:off x="0" y="-38100"/>
              <a:ext cx="16328461" cy="764540"/>
            </a:xfrm>
            <a:prstGeom prst="rect">
              <a:avLst/>
            </a:prstGeom>
          </p:spPr>
          <p:txBody>
            <a:bodyPr anchor="t" rtlCol="false" tIns="0" lIns="0" bIns="0" rIns="0">
              <a:spAutoFit/>
            </a:bodyPr>
            <a:lstStyle/>
            <a:p>
              <a:pPr algn="ctr">
                <a:lnSpc>
                  <a:spcPts val="4680"/>
                </a:lnSpc>
              </a:pPr>
              <a:r>
                <a:rPr lang="en-US" sz="3600" spc="107">
                  <a:solidFill>
                    <a:srgbClr val="3EDAD8"/>
                  </a:solidFill>
                  <a:latin typeface="Aileron Heavy"/>
                </a:rPr>
                <a:t>Evolution of LLMs</a:t>
              </a:r>
            </a:p>
          </p:txBody>
        </p:sp>
        <p:sp>
          <p:nvSpPr>
            <p:cNvPr name="TextBox 12" id="12"/>
            <p:cNvSpPr txBox="true"/>
            <p:nvPr/>
          </p:nvSpPr>
          <p:spPr>
            <a:xfrm rot="0">
              <a:off x="0" y="882650"/>
              <a:ext cx="16328461" cy="491490"/>
            </a:xfrm>
            <a:prstGeom prst="rect">
              <a:avLst/>
            </a:prstGeom>
          </p:spPr>
          <p:txBody>
            <a:bodyPr anchor="t" rtlCol="false" tIns="0" lIns="0" bIns="0" rIns="0">
              <a:spAutoFit/>
            </a:bodyPr>
            <a:lstStyle/>
            <a:p>
              <a:pPr algn="ctr">
                <a:lnSpc>
                  <a:spcPts val="3299"/>
                </a:lnSpc>
              </a:pPr>
              <a:r>
                <a:rPr lang="en-US" sz="2199" spc="65">
                  <a:solidFill>
                    <a:srgbClr val="FFFFFF"/>
                  </a:solidFill>
                  <a:latin typeface="Aileron"/>
                </a:rPr>
                <a:t>Exploring the Impact of Advanced AI in Language Processing</a:t>
              </a:r>
            </a:p>
          </p:txBody>
        </p:sp>
      </p:grpSp>
      <p:grpSp>
        <p:nvGrpSpPr>
          <p:cNvPr name="Group 13" id="13"/>
          <p:cNvGrpSpPr/>
          <p:nvPr/>
        </p:nvGrpSpPr>
        <p:grpSpPr>
          <a:xfrm rot="0">
            <a:off x="16192500" y="10137246"/>
            <a:ext cx="2283181" cy="167947"/>
            <a:chOff x="0" y="0"/>
            <a:chExt cx="601332" cy="44233"/>
          </a:xfrm>
        </p:grpSpPr>
        <p:sp>
          <p:nvSpPr>
            <p:cNvPr name="Freeform 14" id="14"/>
            <p:cNvSpPr/>
            <p:nvPr/>
          </p:nvSpPr>
          <p:spPr>
            <a:xfrm flipH="false" flipV="false" rot="0">
              <a:off x="0" y="0"/>
              <a:ext cx="601332" cy="44233"/>
            </a:xfrm>
            <a:custGeom>
              <a:avLst/>
              <a:gdLst/>
              <a:ahLst/>
              <a:cxnLst/>
              <a:rect r="r" b="b" t="t" l="l"/>
              <a:pathLst>
                <a:path h="44233" w="601332">
                  <a:moveTo>
                    <a:pt x="0" y="0"/>
                  </a:moveTo>
                  <a:lnTo>
                    <a:pt x="601332" y="0"/>
                  </a:lnTo>
                  <a:lnTo>
                    <a:pt x="601332" y="44233"/>
                  </a:lnTo>
                  <a:lnTo>
                    <a:pt x="0" y="44233"/>
                  </a:lnTo>
                  <a:close/>
                </a:path>
              </a:pathLst>
            </a:custGeom>
            <a:solidFill>
              <a:srgbClr val="3EDAD8"/>
            </a:solidFill>
          </p:spPr>
        </p:sp>
        <p:sp>
          <p:nvSpPr>
            <p:cNvPr name="TextBox 15" id="15"/>
            <p:cNvSpPr txBox="true"/>
            <p:nvPr/>
          </p:nvSpPr>
          <p:spPr>
            <a:xfrm>
              <a:off x="0" y="-57150"/>
              <a:ext cx="601332" cy="101383"/>
            </a:xfrm>
            <a:prstGeom prst="rect">
              <a:avLst/>
            </a:prstGeom>
          </p:spPr>
          <p:txBody>
            <a:bodyPr anchor="ctr" rtlCol="false" tIns="50800" lIns="50800" bIns="50800" rIns="50800"/>
            <a:lstStyle/>
            <a:p>
              <a:pPr algn="ctr">
                <a:lnSpc>
                  <a:spcPts val="3299"/>
                </a:lnSpc>
              </a:pPr>
            </a:p>
          </p:txBody>
        </p:sp>
      </p:grpSp>
      <p:grpSp>
        <p:nvGrpSpPr>
          <p:cNvPr name="Group 16" id="16"/>
          <p:cNvGrpSpPr/>
          <p:nvPr/>
        </p:nvGrpSpPr>
        <p:grpSpPr>
          <a:xfrm rot="0">
            <a:off x="0" y="0"/>
            <a:ext cx="16192500" cy="172508"/>
            <a:chOff x="0" y="0"/>
            <a:chExt cx="4264691" cy="45434"/>
          </a:xfrm>
        </p:grpSpPr>
        <p:sp>
          <p:nvSpPr>
            <p:cNvPr name="Freeform 17" id="17"/>
            <p:cNvSpPr/>
            <p:nvPr/>
          </p:nvSpPr>
          <p:spPr>
            <a:xfrm flipH="false" flipV="false" rot="0">
              <a:off x="0" y="0"/>
              <a:ext cx="4264691" cy="45434"/>
            </a:xfrm>
            <a:custGeom>
              <a:avLst/>
              <a:gdLst/>
              <a:ahLst/>
              <a:cxnLst/>
              <a:rect r="r" b="b" t="t" l="l"/>
              <a:pathLst>
                <a:path h="45434" w="4264691">
                  <a:moveTo>
                    <a:pt x="0" y="0"/>
                  </a:moveTo>
                  <a:lnTo>
                    <a:pt x="4264691" y="0"/>
                  </a:lnTo>
                  <a:lnTo>
                    <a:pt x="4264691" y="45434"/>
                  </a:lnTo>
                  <a:lnTo>
                    <a:pt x="0" y="45434"/>
                  </a:lnTo>
                  <a:close/>
                </a:path>
              </a:pathLst>
            </a:custGeom>
            <a:solidFill>
              <a:srgbClr val="3EDAD8"/>
            </a:solidFill>
          </p:spPr>
        </p:sp>
        <p:sp>
          <p:nvSpPr>
            <p:cNvPr name="TextBox 18" id="18"/>
            <p:cNvSpPr txBox="true"/>
            <p:nvPr/>
          </p:nvSpPr>
          <p:spPr>
            <a:xfrm>
              <a:off x="0" y="-57150"/>
              <a:ext cx="4264691" cy="102584"/>
            </a:xfrm>
            <a:prstGeom prst="rect">
              <a:avLst/>
            </a:prstGeom>
          </p:spPr>
          <p:txBody>
            <a:bodyPr anchor="ctr" rtlCol="false" tIns="50800" lIns="50800" bIns="50800" rIns="50800"/>
            <a:lstStyle/>
            <a:p>
              <a:pPr algn="ctr">
                <a:lnSpc>
                  <a:spcPts val="3299"/>
                </a:lnSpc>
              </a:pPr>
            </a:p>
          </p:txBody>
        </p:sp>
      </p:grpSp>
      <p:sp>
        <p:nvSpPr>
          <p:cNvPr name="AutoShape 19" id="19"/>
          <p:cNvSpPr/>
          <p:nvPr/>
        </p:nvSpPr>
        <p:spPr>
          <a:xfrm rot="-5400000">
            <a:off x="3901432" y="6118900"/>
            <a:ext cx="837248" cy="0"/>
          </a:xfrm>
          <a:prstGeom prst="line">
            <a:avLst/>
          </a:prstGeom>
          <a:ln cap="flat" w="76200">
            <a:solidFill>
              <a:srgbClr val="3EDAD8"/>
            </a:solidFill>
            <a:prstDash val="solid"/>
            <a:headEnd type="none" len="sm" w="sm"/>
            <a:tailEnd type="none" len="sm" w="sm"/>
          </a:ln>
        </p:spPr>
      </p:sp>
      <p:sp>
        <p:nvSpPr>
          <p:cNvPr name="AutoShape 20" id="20"/>
          <p:cNvSpPr/>
          <p:nvPr/>
        </p:nvSpPr>
        <p:spPr>
          <a:xfrm rot="-5400000">
            <a:off x="6312677" y="6118900"/>
            <a:ext cx="837248" cy="0"/>
          </a:xfrm>
          <a:prstGeom prst="line">
            <a:avLst/>
          </a:prstGeom>
          <a:ln cap="flat" w="76200">
            <a:solidFill>
              <a:srgbClr val="3EDAD8"/>
            </a:solidFill>
            <a:prstDash val="solid"/>
            <a:headEnd type="none" len="sm" w="sm"/>
            <a:tailEnd type="none" len="sm" w="sm"/>
          </a:ln>
        </p:spPr>
      </p:sp>
      <p:sp>
        <p:nvSpPr>
          <p:cNvPr name="AutoShape 21" id="21"/>
          <p:cNvSpPr/>
          <p:nvPr/>
        </p:nvSpPr>
        <p:spPr>
          <a:xfrm rot="-5400000">
            <a:off x="8723922" y="6118900"/>
            <a:ext cx="837248" cy="0"/>
          </a:xfrm>
          <a:prstGeom prst="line">
            <a:avLst/>
          </a:prstGeom>
          <a:ln cap="flat" w="76200">
            <a:solidFill>
              <a:srgbClr val="3EDAD8"/>
            </a:solidFill>
            <a:prstDash val="solid"/>
            <a:headEnd type="none" len="sm" w="sm"/>
            <a:tailEnd type="none" len="sm" w="sm"/>
          </a:ln>
        </p:spPr>
      </p:sp>
      <p:sp>
        <p:nvSpPr>
          <p:cNvPr name="AutoShape 22" id="22"/>
          <p:cNvSpPr/>
          <p:nvPr/>
        </p:nvSpPr>
        <p:spPr>
          <a:xfrm rot="-5400000">
            <a:off x="11135167" y="6118900"/>
            <a:ext cx="837248" cy="0"/>
          </a:xfrm>
          <a:prstGeom prst="line">
            <a:avLst/>
          </a:prstGeom>
          <a:ln cap="flat" w="76200">
            <a:solidFill>
              <a:srgbClr val="3EDAD8"/>
            </a:solidFill>
            <a:prstDash val="solid"/>
            <a:headEnd type="none" len="sm" w="sm"/>
            <a:tailEnd type="none" len="sm" w="sm"/>
          </a:ln>
        </p:spPr>
      </p:sp>
      <p:grpSp>
        <p:nvGrpSpPr>
          <p:cNvPr name="Group 23" id="23"/>
          <p:cNvGrpSpPr/>
          <p:nvPr/>
        </p:nvGrpSpPr>
        <p:grpSpPr>
          <a:xfrm rot="0">
            <a:off x="3883323" y="6508274"/>
            <a:ext cx="880110" cy="880110"/>
            <a:chOff x="0" y="0"/>
            <a:chExt cx="812800" cy="812800"/>
          </a:xfrm>
        </p:grpSpPr>
        <p:sp>
          <p:nvSpPr>
            <p:cNvPr name="Freeform 24" id="2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EDAD8"/>
            </a:solidFill>
          </p:spPr>
        </p:sp>
        <p:sp>
          <p:nvSpPr>
            <p:cNvPr name="TextBox 25" id="25"/>
            <p:cNvSpPr txBox="true"/>
            <p:nvPr/>
          </p:nvSpPr>
          <p:spPr>
            <a:xfrm>
              <a:off x="76200" y="-19050"/>
              <a:ext cx="660400" cy="755650"/>
            </a:xfrm>
            <a:prstGeom prst="rect">
              <a:avLst/>
            </a:prstGeom>
          </p:spPr>
          <p:txBody>
            <a:bodyPr anchor="ctr" rtlCol="false" tIns="50800" lIns="50800" bIns="50800" rIns="50800"/>
            <a:lstStyle/>
            <a:p>
              <a:pPr algn="ctr">
                <a:lnSpc>
                  <a:spcPts val="4800"/>
                </a:lnSpc>
              </a:pPr>
              <a:r>
                <a:rPr lang="en-US" sz="3200" spc="96">
                  <a:solidFill>
                    <a:srgbClr val="FFFFFF"/>
                  </a:solidFill>
                  <a:latin typeface="Aileron"/>
                </a:rPr>
                <a:t>2</a:t>
              </a:r>
            </a:p>
          </p:txBody>
        </p:sp>
      </p:grpSp>
      <p:grpSp>
        <p:nvGrpSpPr>
          <p:cNvPr name="Group 26" id="26"/>
          <p:cNvGrpSpPr/>
          <p:nvPr/>
        </p:nvGrpSpPr>
        <p:grpSpPr>
          <a:xfrm rot="0">
            <a:off x="8703945" y="6508274"/>
            <a:ext cx="880110" cy="880110"/>
            <a:chOff x="0" y="0"/>
            <a:chExt cx="812800" cy="812800"/>
          </a:xfrm>
        </p:grpSpPr>
        <p:sp>
          <p:nvSpPr>
            <p:cNvPr name="Freeform 27" id="2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3538A"/>
            </a:solidFill>
          </p:spPr>
        </p:sp>
        <p:sp>
          <p:nvSpPr>
            <p:cNvPr name="TextBox 28" id="28"/>
            <p:cNvSpPr txBox="true"/>
            <p:nvPr/>
          </p:nvSpPr>
          <p:spPr>
            <a:xfrm>
              <a:off x="76200" y="-19050"/>
              <a:ext cx="660400" cy="755650"/>
            </a:xfrm>
            <a:prstGeom prst="rect">
              <a:avLst/>
            </a:prstGeom>
          </p:spPr>
          <p:txBody>
            <a:bodyPr anchor="ctr" rtlCol="false" tIns="50800" lIns="50800" bIns="50800" rIns="50800"/>
            <a:lstStyle/>
            <a:p>
              <a:pPr algn="ctr">
                <a:lnSpc>
                  <a:spcPts val="4800"/>
                </a:lnSpc>
              </a:pPr>
              <a:r>
                <a:rPr lang="en-US" sz="3200" spc="96">
                  <a:solidFill>
                    <a:srgbClr val="FFFFFF"/>
                  </a:solidFill>
                  <a:latin typeface="Aileron"/>
                </a:rPr>
                <a:t>4</a:t>
              </a:r>
            </a:p>
          </p:txBody>
        </p:sp>
      </p:grpSp>
      <p:grpSp>
        <p:nvGrpSpPr>
          <p:cNvPr name="Group 29" id="29"/>
          <p:cNvGrpSpPr/>
          <p:nvPr/>
        </p:nvGrpSpPr>
        <p:grpSpPr>
          <a:xfrm rot="0">
            <a:off x="1473013" y="4921091"/>
            <a:ext cx="880110" cy="880110"/>
            <a:chOff x="0" y="0"/>
            <a:chExt cx="812800" cy="812800"/>
          </a:xfrm>
        </p:grpSpPr>
        <p:sp>
          <p:nvSpPr>
            <p:cNvPr name="Freeform 30" id="3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EDAD8"/>
            </a:solidFill>
          </p:spPr>
        </p:sp>
        <p:sp>
          <p:nvSpPr>
            <p:cNvPr name="TextBox 31" id="31"/>
            <p:cNvSpPr txBox="true"/>
            <p:nvPr/>
          </p:nvSpPr>
          <p:spPr>
            <a:xfrm>
              <a:off x="76200" y="-19050"/>
              <a:ext cx="660400" cy="755650"/>
            </a:xfrm>
            <a:prstGeom prst="rect">
              <a:avLst/>
            </a:prstGeom>
          </p:spPr>
          <p:txBody>
            <a:bodyPr anchor="ctr" rtlCol="false" tIns="50800" lIns="50800" bIns="50800" rIns="50800"/>
            <a:lstStyle/>
            <a:p>
              <a:pPr algn="ctr">
                <a:lnSpc>
                  <a:spcPts val="4800"/>
                </a:lnSpc>
              </a:pPr>
              <a:r>
                <a:rPr lang="en-US" sz="3200" spc="96">
                  <a:solidFill>
                    <a:srgbClr val="FFFFFF"/>
                  </a:solidFill>
                  <a:latin typeface="Aileron"/>
                </a:rPr>
                <a:t>1</a:t>
              </a:r>
            </a:p>
          </p:txBody>
        </p:sp>
      </p:grpSp>
      <p:grpSp>
        <p:nvGrpSpPr>
          <p:cNvPr name="Group 32" id="32"/>
          <p:cNvGrpSpPr/>
          <p:nvPr/>
        </p:nvGrpSpPr>
        <p:grpSpPr>
          <a:xfrm rot="0">
            <a:off x="6293634" y="4921091"/>
            <a:ext cx="880110" cy="880110"/>
            <a:chOff x="0" y="0"/>
            <a:chExt cx="812800" cy="812800"/>
          </a:xfrm>
        </p:grpSpPr>
        <p:sp>
          <p:nvSpPr>
            <p:cNvPr name="Freeform 33" id="3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C92D5"/>
            </a:solidFill>
          </p:spPr>
        </p:sp>
        <p:sp>
          <p:nvSpPr>
            <p:cNvPr name="TextBox 34" id="34"/>
            <p:cNvSpPr txBox="true"/>
            <p:nvPr/>
          </p:nvSpPr>
          <p:spPr>
            <a:xfrm>
              <a:off x="76200" y="-19050"/>
              <a:ext cx="660400" cy="755650"/>
            </a:xfrm>
            <a:prstGeom prst="rect">
              <a:avLst/>
            </a:prstGeom>
          </p:spPr>
          <p:txBody>
            <a:bodyPr anchor="ctr" rtlCol="false" tIns="50800" lIns="50800" bIns="50800" rIns="50800"/>
            <a:lstStyle/>
            <a:p>
              <a:pPr algn="ctr">
                <a:lnSpc>
                  <a:spcPts val="4800"/>
                </a:lnSpc>
              </a:pPr>
              <a:r>
                <a:rPr lang="en-US" sz="3200" spc="96">
                  <a:solidFill>
                    <a:srgbClr val="FFFFFF"/>
                  </a:solidFill>
                  <a:latin typeface="Aileron"/>
                </a:rPr>
                <a:t>3</a:t>
              </a:r>
            </a:p>
          </p:txBody>
        </p:sp>
      </p:grpSp>
      <p:grpSp>
        <p:nvGrpSpPr>
          <p:cNvPr name="Group 35" id="35"/>
          <p:cNvGrpSpPr/>
          <p:nvPr/>
        </p:nvGrpSpPr>
        <p:grpSpPr>
          <a:xfrm rot="0">
            <a:off x="11114256" y="4921091"/>
            <a:ext cx="880110" cy="880110"/>
            <a:chOff x="0" y="0"/>
            <a:chExt cx="812800" cy="812800"/>
          </a:xfrm>
        </p:grpSpPr>
        <p:sp>
          <p:nvSpPr>
            <p:cNvPr name="Freeform 36" id="3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C92D5"/>
            </a:solidFill>
          </p:spPr>
        </p:sp>
        <p:sp>
          <p:nvSpPr>
            <p:cNvPr name="TextBox 37" id="37"/>
            <p:cNvSpPr txBox="true"/>
            <p:nvPr/>
          </p:nvSpPr>
          <p:spPr>
            <a:xfrm>
              <a:off x="76200" y="-19050"/>
              <a:ext cx="660400" cy="755650"/>
            </a:xfrm>
            <a:prstGeom prst="rect">
              <a:avLst/>
            </a:prstGeom>
          </p:spPr>
          <p:txBody>
            <a:bodyPr anchor="ctr" rtlCol="false" tIns="50800" lIns="50800" bIns="50800" rIns="50800"/>
            <a:lstStyle/>
            <a:p>
              <a:pPr algn="ctr">
                <a:lnSpc>
                  <a:spcPts val="4800"/>
                </a:lnSpc>
              </a:pPr>
              <a:r>
                <a:rPr lang="en-US" sz="3200" spc="96">
                  <a:solidFill>
                    <a:srgbClr val="FFFFFF"/>
                  </a:solidFill>
                  <a:latin typeface="Aileron"/>
                </a:rPr>
                <a:t>5</a:t>
              </a:r>
            </a:p>
          </p:txBody>
        </p:sp>
      </p:gr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89139" y="298313"/>
            <a:ext cx="17909722" cy="9690373"/>
          </a:xfrm>
          <a:custGeom>
            <a:avLst/>
            <a:gdLst/>
            <a:ahLst/>
            <a:cxnLst/>
            <a:rect r="r" b="b" t="t" l="l"/>
            <a:pathLst>
              <a:path h="9690373" w="17909722">
                <a:moveTo>
                  <a:pt x="0" y="0"/>
                </a:moveTo>
                <a:lnTo>
                  <a:pt x="17909722" y="0"/>
                </a:lnTo>
                <a:lnTo>
                  <a:pt x="17909722" y="9690374"/>
                </a:lnTo>
                <a:lnTo>
                  <a:pt x="0" y="9690374"/>
                </a:lnTo>
                <a:lnTo>
                  <a:pt x="0" y="0"/>
                </a:lnTo>
                <a:close/>
              </a:path>
            </a:pathLst>
          </a:custGeom>
          <a:blipFill>
            <a:blip r:embed="rId2"/>
            <a:stretch>
              <a:fillRect l="0" t="0" r="0" b="0"/>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191919"/>
        </a:solidFill>
      </p:bgPr>
    </p:bg>
    <p:spTree>
      <p:nvGrpSpPr>
        <p:cNvPr id="1" name=""/>
        <p:cNvGrpSpPr/>
        <p:nvPr/>
      </p:nvGrpSpPr>
      <p:grpSpPr>
        <a:xfrm>
          <a:off x="0" y="0"/>
          <a:ext cx="0" cy="0"/>
          <a:chOff x="0" y="0"/>
          <a:chExt cx="0" cy="0"/>
        </a:xfrm>
      </p:grpSpPr>
      <p:grpSp>
        <p:nvGrpSpPr>
          <p:cNvPr name="Group 2" id="2"/>
          <p:cNvGrpSpPr/>
          <p:nvPr/>
        </p:nvGrpSpPr>
        <p:grpSpPr>
          <a:xfrm rot="0">
            <a:off x="0" y="10124017"/>
            <a:ext cx="16192500" cy="172508"/>
            <a:chOff x="0" y="0"/>
            <a:chExt cx="4264691" cy="45434"/>
          </a:xfrm>
        </p:grpSpPr>
        <p:sp>
          <p:nvSpPr>
            <p:cNvPr name="Freeform 3" id="3"/>
            <p:cNvSpPr/>
            <p:nvPr/>
          </p:nvSpPr>
          <p:spPr>
            <a:xfrm flipH="false" flipV="false" rot="0">
              <a:off x="0" y="0"/>
              <a:ext cx="4264691" cy="45434"/>
            </a:xfrm>
            <a:custGeom>
              <a:avLst/>
              <a:gdLst/>
              <a:ahLst/>
              <a:cxnLst/>
              <a:rect r="r" b="b" t="t" l="l"/>
              <a:pathLst>
                <a:path h="45434" w="4264691">
                  <a:moveTo>
                    <a:pt x="0" y="0"/>
                  </a:moveTo>
                  <a:lnTo>
                    <a:pt x="4264691" y="0"/>
                  </a:lnTo>
                  <a:lnTo>
                    <a:pt x="4264691" y="45434"/>
                  </a:lnTo>
                  <a:lnTo>
                    <a:pt x="0" y="45434"/>
                  </a:lnTo>
                  <a:close/>
                </a:path>
              </a:pathLst>
            </a:custGeom>
            <a:solidFill>
              <a:srgbClr val="3EDAD8"/>
            </a:solidFill>
          </p:spPr>
        </p:sp>
        <p:sp>
          <p:nvSpPr>
            <p:cNvPr name="TextBox 4" id="4"/>
            <p:cNvSpPr txBox="true"/>
            <p:nvPr/>
          </p:nvSpPr>
          <p:spPr>
            <a:xfrm>
              <a:off x="0" y="-57150"/>
              <a:ext cx="4264691" cy="102584"/>
            </a:xfrm>
            <a:prstGeom prst="rect">
              <a:avLst/>
            </a:prstGeom>
          </p:spPr>
          <p:txBody>
            <a:bodyPr anchor="ctr" rtlCol="false" tIns="50800" lIns="50800" bIns="50800" rIns="50800"/>
            <a:lstStyle/>
            <a:p>
              <a:pPr algn="ctr">
                <a:lnSpc>
                  <a:spcPts val="3299"/>
                </a:lnSpc>
              </a:pPr>
            </a:p>
          </p:txBody>
        </p:sp>
      </p:grpSp>
      <p:grpSp>
        <p:nvGrpSpPr>
          <p:cNvPr name="Group 5" id="5"/>
          <p:cNvGrpSpPr/>
          <p:nvPr/>
        </p:nvGrpSpPr>
        <p:grpSpPr>
          <a:xfrm rot="0">
            <a:off x="16192500" y="0"/>
            <a:ext cx="2283181" cy="167947"/>
            <a:chOff x="0" y="0"/>
            <a:chExt cx="601332" cy="44233"/>
          </a:xfrm>
        </p:grpSpPr>
        <p:sp>
          <p:nvSpPr>
            <p:cNvPr name="Freeform 6" id="6"/>
            <p:cNvSpPr/>
            <p:nvPr/>
          </p:nvSpPr>
          <p:spPr>
            <a:xfrm flipH="false" flipV="false" rot="0">
              <a:off x="0" y="0"/>
              <a:ext cx="601332" cy="44233"/>
            </a:xfrm>
            <a:custGeom>
              <a:avLst/>
              <a:gdLst/>
              <a:ahLst/>
              <a:cxnLst/>
              <a:rect r="r" b="b" t="t" l="l"/>
              <a:pathLst>
                <a:path h="44233" w="601332">
                  <a:moveTo>
                    <a:pt x="0" y="0"/>
                  </a:moveTo>
                  <a:lnTo>
                    <a:pt x="601332" y="0"/>
                  </a:lnTo>
                  <a:lnTo>
                    <a:pt x="601332" y="44233"/>
                  </a:lnTo>
                  <a:lnTo>
                    <a:pt x="0" y="44233"/>
                  </a:lnTo>
                  <a:close/>
                </a:path>
              </a:pathLst>
            </a:custGeom>
            <a:solidFill>
              <a:srgbClr val="3EDAD8"/>
            </a:solidFill>
          </p:spPr>
        </p:sp>
        <p:sp>
          <p:nvSpPr>
            <p:cNvPr name="TextBox 7" id="7"/>
            <p:cNvSpPr txBox="true"/>
            <p:nvPr/>
          </p:nvSpPr>
          <p:spPr>
            <a:xfrm>
              <a:off x="0" y="-57150"/>
              <a:ext cx="601332" cy="101383"/>
            </a:xfrm>
            <a:prstGeom prst="rect">
              <a:avLst/>
            </a:prstGeom>
          </p:spPr>
          <p:txBody>
            <a:bodyPr anchor="ctr" rtlCol="false" tIns="50800" lIns="50800" bIns="50800" rIns="50800"/>
            <a:lstStyle/>
            <a:p>
              <a:pPr algn="ctr">
                <a:lnSpc>
                  <a:spcPts val="3299"/>
                </a:lnSpc>
              </a:pPr>
            </a:p>
          </p:txBody>
        </p:sp>
      </p:grpSp>
      <p:sp>
        <p:nvSpPr>
          <p:cNvPr name="Freeform 8" id="8"/>
          <p:cNvSpPr/>
          <p:nvPr/>
        </p:nvSpPr>
        <p:spPr>
          <a:xfrm flipH="false" flipV="false" rot="0">
            <a:off x="16834375" y="622825"/>
            <a:ext cx="811750" cy="811750"/>
          </a:xfrm>
          <a:custGeom>
            <a:avLst/>
            <a:gdLst/>
            <a:ahLst/>
            <a:cxnLst/>
            <a:rect r="r" b="b" t="t" l="l"/>
            <a:pathLst>
              <a:path h="811750" w="811750">
                <a:moveTo>
                  <a:pt x="0" y="0"/>
                </a:moveTo>
                <a:lnTo>
                  <a:pt x="811750" y="0"/>
                </a:lnTo>
                <a:lnTo>
                  <a:pt x="811750" y="811750"/>
                </a:lnTo>
                <a:lnTo>
                  <a:pt x="0" y="8117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9" id="9"/>
          <p:cNvGrpSpPr/>
          <p:nvPr/>
        </p:nvGrpSpPr>
        <p:grpSpPr>
          <a:xfrm rot="0">
            <a:off x="1028700" y="1434575"/>
            <a:ext cx="13725550" cy="7332430"/>
            <a:chOff x="0" y="0"/>
            <a:chExt cx="18300733" cy="9776573"/>
          </a:xfrm>
        </p:grpSpPr>
        <p:sp>
          <p:nvSpPr>
            <p:cNvPr name="TextBox 10" id="10"/>
            <p:cNvSpPr txBox="true"/>
            <p:nvPr/>
          </p:nvSpPr>
          <p:spPr>
            <a:xfrm rot="0">
              <a:off x="0" y="66675"/>
              <a:ext cx="18300733" cy="4521286"/>
            </a:xfrm>
            <a:prstGeom prst="rect">
              <a:avLst/>
            </a:prstGeom>
          </p:spPr>
          <p:txBody>
            <a:bodyPr anchor="t" rtlCol="false" tIns="0" lIns="0" bIns="0" rIns="0">
              <a:spAutoFit/>
            </a:bodyPr>
            <a:lstStyle/>
            <a:p>
              <a:pPr>
                <a:lnSpc>
                  <a:spcPts val="8806"/>
                </a:lnSpc>
              </a:pPr>
              <a:r>
                <a:rPr lang="en-US" sz="8006">
                  <a:solidFill>
                    <a:srgbClr val="3EDAD8"/>
                  </a:solidFill>
                  <a:latin typeface="Aileron Heavy"/>
                </a:rPr>
                <a:t>Title: Historical Background and Development Stages</a:t>
              </a:r>
            </a:p>
          </p:txBody>
        </p:sp>
        <p:sp>
          <p:nvSpPr>
            <p:cNvPr name="TextBox 11" id="11"/>
            <p:cNvSpPr txBox="true"/>
            <p:nvPr/>
          </p:nvSpPr>
          <p:spPr>
            <a:xfrm rot="0">
              <a:off x="0" y="4933340"/>
              <a:ext cx="18300733" cy="4843233"/>
            </a:xfrm>
            <a:prstGeom prst="rect">
              <a:avLst/>
            </a:prstGeom>
          </p:spPr>
          <p:txBody>
            <a:bodyPr anchor="t" rtlCol="false" tIns="0" lIns="0" bIns="0" rIns="0">
              <a:spAutoFit/>
            </a:bodyPr>
            <a:lstStyle/>
            <a:p>
              <a:pPr>
                <a:lnSpc>
                  <a:spcPts val="3588"/>
                </a:lnSpc>
              </a:pPr>
              <a:r>
                <a:rPr lang="en-US" sz="2760" spc="276">
                  <a:solidFill>
                    <a:srgbClr val="FFFFFF"/>
                  </a:solidFill>
                  <a:latin typeface="Aileron"/>
                </a:rPr>
                <a:t>THE EVOLUTION OF LARGE LANGUAGE MODELS (LLMS) TRACES BACK TO EARLY DEVELOPMENTS IN ARTIFICIAL INTELLIGENCE AND NATURAL LANGUAGE PROCESSING. INITIAL STAGES INVOLVED FOUNDATIONAL RESEARCH IN MACHINE LEARNING AND LANGUAGE MODELING. OVER TIME, ADVANCEMENTS IN NEURAL NETWORK ARCHITECTURES PAVED THE WAY FOR MORE SOPHISTICATED MODELS CAPABLE OF HANDLING VAST AMOUNTS OF TEXTUAL DATA.</a:t>
              </a:r>
            </a:p>
            <a:p>
              <a:pPr>
                <a:lnSpc>
                  <a:spcPts val="3588"/>
                </a:lnSpc>
              </a:pPr>
            </a:p>
          </p:txBody>
        </p:sp>
      </p:grpSp>
      <p:sp>
        <p:nvSpPr>
          <p:cNvPr name="TextBox 12" id="12"/>
          <p:cNvSpPr txBox="true"/>
          <p:nvPr/>
        </p:nvSpPr>
        <p:spPr>
          <a:xfrm rot="5400000">
            <a:off x="13932560" y="5592470"/>
            <a:ext cx="6643956" cy="687705"/>
          </a:xfrm>
          <a:prstGeom prst="rect">
            <a:avLst/>
          </a:prstGeom>
        </p:spPr>
        <p:txBody>
          <a:bodyPr anchor="t" rtlCol="false" tIns="0" lIns="0" bIns="0" rIns="0">
            <a:spAutoFit/>
          </a:bodyPr>
          <a:lstStyle/>
          <a:p>
            <a:pPr>
              <a:lnSpc>
                <a:spcPts val="2730"/>
              </a:lnSpc>
            </a:pPr>
            <a:r>
              <a:rPr lang="en-US" sz="2100" spc="210">
                <a:solidFill>
                  <a:srgbClr val="FFFFFF"/>
                </a:solidFill>
                <a:latin typeface="Aileron"/>
              </a:rPr>
              <a:t>National Microsoft Tech Camp 2023</a:t>
            </a:r>
          </a:p>
          <a:p>
            <a:pPr>
              <a:lnSpc>
                <a:spcPts val="2730"/>
              </a:lnSpc>
            </a:pP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4F5F5"/>
        </a:solidFill>
      </p:bgPr>
    </p:bg>
    <p:spTree>
      <p:nvGrpSpPr>
        <p:cNvPr id="1" name=""/>
        <p:cNvGrpSpPr/>
        <p:nvPr/>
      </p:nvGrpSpPr>
      <p:grpSpPr>
        <a:xfrm>
          <a:off x="0" y="0"/>
          <a:ext cx="0" cy="0"/>
          <a:chOff x="0" y="0"/>
          <a:chExt cx="0" cy="0"/>
        </a:xfrm>
      </p:grpSpPr>
      <p:sp>
        <p:nvSpPr>
          <p:cNvPr name="Freeform 2" id="2"/>
          <p:cNvSpPr/>
          <p:nvPr/>
        </p:nvSpPr>
        <p:spPr>
          <a:xfrm flipH="false" flipV="false" rot="0">
            <a:off x="1264596" y="1028700"/>
            <a:ext cx="15758809" cy="8229600"/>
          </a:xfrm>
          <a:custGeom>
            <a:avLst/>
            <a:gdLst/>
            <a:ahLst/>
            <a:cxnLst/>
            <a:rect r="r" b="b" t="t" l="l"/>
            <a:pathLst>
              <a:path h="8229600" w="15758809">
                <a:moveTo>
                  <a:pt x="0" y="0"/>
                </a:moveTo>
                <a:lnTo>
                  <a:pt x="15758808" y="0"/>
                </a:lnTo>
                <a:lnTo>
                  <a:pt x="15758808" y="8229600"/>
                </a:lnTo>
                <a:lnTo>
                  <a:pt x="0" y="8229600"/>
                </a:lnTo>
                <a:lnTo>
                  <a:pt x="0" y="0"/>
                </a:lnTo>
                <a:close/>
              </a:path>
            </a:pathLst>
          </a:custGeom>
          <a:blipFill>
            <a:blip r:embed="rId2"/>
            <a:stretch>
              <a:fillRect l="0" t="0" r="0" b="0"/>
            </a:stretch>
          </a:blipFill>
        </p:spPr>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283841" y="1272428"/>
            <a:ext cx="17195513" cy="7985872"/>
          </a:xfrm>
          <a:custGeom>
            <a:avLst/>
            <a:gdLst/>
            <a:ahLst/>
            <a:cxnLst/>
            <a:rect r="r" b="b" t="t" l="l"/>
            <a:pathLst>
              <a:path h="7985872" w="17195513">
                <a:moveTo>
                  <a:pt x="0" y="0"/>
                </a:moveTo>
                <a:lnTo>
                  <a:pt x="17195513" y="0"/>
                </a:lnTo>
                <a:lnTo>
                  <a:pt x="17195513" y="7985872"/>
                </a:lnTo>
                <a:lnTo>
                  <a:pt x="0" y="7985872"/>
                </a:lnTo>
                <a:lnTo>
                  <a:pt x="0" y="0"/>
                </a:lnTo>
                <a:close/>
              </a:path>
            </a:pathLst>
          </a:custGeom>
          <a:blipFill>
            <a:blip r:embed="rId2"/>
            <a:stretch>
              <a:fillRect l="0" t="0" r="0" b="0"/>
            </a:stretch>
          </a:blipFill>
        </p:spPr>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606037" y="630943"/>
            <a:ext cx="17075926" cy="9025114"/>
          </a:xfrm>
          <a:custGeom>
            <a:avLst/>
            <a:gdLst/>
            <a:ahLst/>
            <a:cxnLst/>
            <a:rect r="r" b="b" t="t" l="l"/>
            <a:pathLst>
              <a:path h="9025114" w="17075926">
                <a:moveTo>
                  <a:pt x="0" y="0"/>
                </a:moveTo>
                <a:lnTo>
                  <a:pt x="17075926" y="0"/>
                </a:lnTo>
                <a:lnTo>
                  <a:pt x="17075926" y="9025114"/>
                </a:lnTo>
                <a:lnTo>
                  <a:pt x="0" y="9025114"/>
                </a:lnTo>
                <a:lnTo>
                  <a:pt x="0" y="0"/>
                </a:lnTo>
                <a:close/>
              </a:path>
            </a:pathLst>
          </a:custGeom>
          <a:blipFill>
            <a:blip r:embed="rId2"/>
            <a:stretch>
              <a:fillRect l="0" t="0" r="0" b="0"/>
            </a:stretch>
          </a:blipFill>
        </p:spPr>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1225763" y="419618"/>
            <a:ext cx="16310920" cy="9180718"/>
          </a:xfrm>
          <a:custGeom>
            <a:avLst/>
            <a:gdLst/>
            <a:ahLst/>
            <a:cxnLst/>
            <a:rect r="r" b="b" t="t" l="l"/>
            <a:pathLst>
              <a:path h="9180718" w="16310920">
                <a:moveTo>
                  <a:pt x="0" y="0"/>
                </a:moveTo>
                <a:lnTo>
                  <a:pt x="16310920" y="0"/>
                </a:lnTo>
                <a:lnTo>
                  <a:pt x="16310920" y="9180718"/>
                </a:lnTo>
                <a:lnTo>
                  <a:pt x="0" y="9180718"/>
                </a:lnTo>
                <a:lnTo>
                  <a:pt x="0" y="0"/>
                </a:lnTo>
                <a:close/>
              </a:path>
            </a:pathLst>
          </a:custGeom>
          <a:blipFill>
            <a:blip r:embed="rId2"/>
            <a:stretch>
              <a:fillRect l="0" t="0" r="0" b="0"/>
            </a:stretch>
          </a:blipFill>
        </p:spPr>
      </p:sp>
      <p:grpSp>
        <p:nvGrpSpPr>
          <p:cNvPr name="Group 3" id="3"/>
          <p:cNvGrpSpPr/>
          <p:nvPr/>
        </p:nvGrpSpPr>
        <p:grpSpPr>
          <a:xfrm rot="0">
            <a:off x="14657379" y="199761"/>
            <a:ext cx="3086100" cy="3086100"/>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010101"/>
            </a:solidFill>
          </p:spPr>
        </p:sp>
        <p:sp>
          <p:nvSpPr>
            <p:cNvPr name="TextBox 5" id="5"/>
            <p:cNvSpPr txBox="true"/>
            <p:nvPr/>
          </p:nvSpPr>
          <p:spPr>
            <a:xfrm>
              <a:off x="0" y="-57150"/>
              <a:ext cx="812800" cy="869950"/>
            </a:xfrm>
            <a:prstGeom prst="rect">
              <a:avLst/>
            </a:prstGeom>
          </p:spPr>
          <p:txBody>
            <a:bodyPr anchor="ctr" rtlCol="false" tIns="50800" lIns="50800" bIns="50800" rIns="50800"/>
            <a:lstStyle/>
            <a:p>
              <a:pPr algn="ctr">
                <a:lnSpc>
                  <a:spcPts val="3299"/>
                </a:lnSpc>
              </a:pPr>
            </a:p>
          </p:txBody>
        </p:sp>
      </p:gr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191919"/>
        </a:solidFill>
      </p:bgPr>
    </p:bg>
    <p:spTree>
      <p:nvGrpSpPr>
        <p:cNvPr id="1" name=""/>
        <p:cNvGrpSpPr/>
        <p:nvPr/>
      </p:nvGrpSpPr>
      <p:grpSpPr>
        <a:xfrm>
          <a:off x="0" y="0"/>
          <a:ext cx="0" cy="0"/>
          <a:chOff x="0" y="0"/>
          <a:chExt cx="0" cy="0"/>
        </a:xfrm>
      </p:grpSpPr>
      <p:grpSp>
        <p:nvGrpSpPr>
          <p:cNvPr name="Group 2" id="2"/>
          <p:cNvGrpSpPr/>
          <p:nvPr/>
        </p:nvGrpSpPr>
        <p:grpSpPr>
          <a:xfrm rot="0">
            <a:off x="0" y="10124017"/>
            <a:ext cx="16192500" cy="172508"/>
            <a:chOff x="0" y="0"/>
            <a:chExt cx="4264691" cy="45434"/>
          </a:xfrm>
        </p:grpSpPr>
        <p:sp>
          <p:nvSpPr>
            <p:cNvPr name="Freeform 3" id="3"/>
            <p:cNvSpPr/>
            <p:nvPr/>
          </p:nvSpPr>
          <p:spPr>
            <a:xfrm flipH="false" flipV="false" rot="0">
              <a:off x="0" y="0"/>
              <a:ext cx="4264691" cy="45434"/>
            </a:xfrm>
            <a:custGeom>
              <a:avLst/>
              <a:gdLst/>
              <a:ahLst/>
              <a:cxnLst/>
              <a:rect r="r" b="b" t="t" l="l"/>
              <a:pathLst>
                <a:path h="45434" w="4264691">
                  <a:moveTo>
                    <a:pt x="0" y="0"/>
                  </a:moveTo>
                  <a:lnTo>
                    <a:pt x="4264691" y="0"/>
                  </a:lnTo>
                  <a:lnTo>
                    <a:pt x="4264691" y="45434"/>
                  </a:lnTo>
                  <a:lnTo>
                    <a:pt x="0" y="45434"/>
                  </a:lnTo>
                  <a:close/>
                </a:path>
              </a:pathLst>
            </a:custGeom>
            <a:solidFill>
              <a:srgbClr val="3EDAD8"/>
            </a:solidFill>
          </p:spPr>
        </p:sp>
        <p:sp>
          <p:nvSpPr>
            <p:cNvPr name="TextBox 4" id="4"/>
            <p:cNvSpPr txBox="true"/>
            <p:nvPr/>
          </p:nvSpPr>
          <p:spPr>
            <a:xfrm>
              <a:off x="0" y="-57150"/>
              <a:ext cx="4264691" cy="102584"/>
            </a:xfrm>
            <a:prstGeom prst="rect">
              <a:avLst/>
            </a:prstGeom>
          </p:spPr>
          <p:txBody>
            <a:bodyPr anchor="ctr" rtlCol="false" tIns="50800" lIns="50800" bIns="50800" rIns="50800"/>
            <a:lstStyle/>
            <a:p>
              <a:pPr algn="ctr">
                <a:lnSpc>
                  <a:spcPts val="3299"/>
                </a:lnSpc>
              </a:pPr>
            </a:p>
          </p:txBody>
        </p:sp>
      </p:grpSp>
      <p:grpSp>
        <p:nvGrpSpPr>
          <p:cNvPr name="Group 5" id="5"/>
          <p:cNvGrpSpPr/>
          <p:nvPr/>
        </p:nvGrpSpPr>
        <p:grpSpPr>
          <a:xfrm rot="0">
            <a:off x="16192500" y="0"/>
            <a:ext cx="2283181" cy="167947"/>
            <a:chOff x="0" y="0"/>
            <a:chExt cx="601332" cy="44233"/>
          </a:xfrm>
        </p:grpSpPr>
        <p:sp>
          <p:nvSpPr>
            <p:cNvPr name="Freeform 6" id="6"/>
            <p:cNvSpPr/>
            <p:nvPr/>
          </p:nvSpPr>
          <p:spPr>
            <a:xfrm flipH="false" flipV="false" rot="0">
              <a:off x="0" y="0"/>
              <a:ext cx="601332" cy="44233"/>
            </a:xfrm>
            <a:custGeom>
              <a:avLst/>
              <a:gdLst/>
              <a:ahLst/>
              <a:cxnLst/>
              <a:rect r="r" b="b" t="t" l="l"/>
              <a:pathLst>
                <a:path h="44233" w="601332">
                  <a:moveTo>
                    <a:pt x="0" y="0"/>
                  </a:moveTo>
                  <a:lnTo>
                    <a:pt x="601332" y="0"/>
                  </a:lnTo>
                  <a:lnTo>
                    <a:pt x="601332" y="44233"/>
                  </a:lnTo>
                  <a:lnTo>
                    <a:pt x="0" y="44233"/>
                  </a:lnTo>
                  <a:close/>
                </a:path>
              </a:pathLst>
            </a:custGeom>
            <a:solidFill>
              <a:srgbClr val="3EDAD8"/>
            </a:solidFill>
          </p:spPr>
        </p:sp>
        <p:sp>
          <p:nvSpPr>
            <p:cNvPr name="TextBox 7" id="7"/>
            <p:cNvSpPr txBox="true"/>
            <p:nvPr/>
          </p:nvSpPr>
          <p:spPr>
            <a:xfrm>
              <a:off x="0" y="-57150"/>
              <a:ext cx="601332" cy="101383"/>
            </a:xfrm>
            <a:prstGeom prst="rect">
              <a:avLst/>
            </a:prstGeom>
          </p:spPr>
          <p:txBody>
            <a:bodyPr anchor="ctr" rtlCol="false" tIns="50800" lIns="50800" bIns="50800" rIns="50800"/>
            <a:lstStyle/>
            <a:p>
              <a:pPr algn="ctr">
                <a:lnSpc>
                  <a:spcPts val="3299"/>
                </a:lnSpc>
              </a:pPr>
            </a:p>
          </p:txBody>
        </p:sp>
      </p:grpSp>
      <p:sp>
        <p:nvSpPr>
          <p:cNvPr name="Freeform 8" id="8"/>
          <p:cNvSpPr/>
          <p:nvPr/>
        </p:nvSpPr>
        <p:spPr>
          <a:xfrm flipH="false" flipV="false" rot="0">
            <a:off x="16834375" y="622825"/>
            <a:ext cx="811750" cy="811750"/>
          </a:xfrm>
          <a:custGeom>
            <a:avLst/>
            <a:gdLst/>
            <a:ahLst/>
            <a:cxnLst/>
            <a:rect r="r" b="b" t="t" l="l"/>
            <a:pathLst>
              <a:path h="811750" w="811750">
                <a:moveTo>
                  <a:pt x="0" y="0"/>
                </a:moveTo>
                <a:lnTo>
                  <a:pt x="811750" y="0"/>
                </a:lnTo>
                <a:lnTo>
                  <a:pt x="811750" y="811750"/>
                </a:lnTo>
                <a:lnTo>
                  <a:pt x="0" y="8117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9" id="9"/>
          <p:cNvGrpSpPr/>
          <p:nvPr/>
        </p:nvGrpSpPr>
        <p:grpSpPr>
          <a:xfrm rot="0">
            <a:off x="1028700" y="799368"/>
            <a:ext cx="12386529" cy="8243942"/>
            <a:chOff x="0" y="0"/>
            <a:chExt cx="16515372" cy="10991923"/>
          </a:xfrm>
        </p:grpSpPr>
        <p:sp>
          <p:nvSpPr>
            <p:cNvPr name="TextBox 10" id="10"/>
            <p:cNvSpPr txBox="true"/>
            <p:nvPr/>
          </p:nvSpPr>
          <p:spPr>
            <a:xfrm rot="0">
              <a:off x="0" y="66675"/>
              <a:ext cx="16515372" cy="4521286"/>
            </a:xfrm>
            <a:prstGeom prst="rect">
              <a:avLst/>
            </a:prstGeom>
          </p:spPr>
          <p:txBody>
            <a:bodyPr anchor="t" rtlCol="false" tIns="0" lIns="0" bIns="0" rIns="0">
              <a:spAutoFit/>
            </a:bodyPr>
            <a:lstStyle/>
            <a:p>
              <a:pPr>
                <a:lnSpc>
                  <a:spcPts val="8806"/>
                </a:lnSpc>
              </a:pPr>
              <a:r>
                <a:rPr lang="en-US" sz="8006">
                  <a:solidFill>
                    <a:srgbClr val="3EDAD8"/>
                  </a:solidFill>
                  <a:latin typeface="Aileron Heavy"/>
                </a:rPr>
                <a:t>Title: Introduction of Transformer Architectures</a:t>
              </a:r>
            </a:p>
          </p:txBody>
        </p:sp>
        <p:sp>
          <p:nvSpPr>
            <p:cNvPr name="TextBox 11" id="11"/>
            <p:cNvSpPr txBox="true"/>
            <p:nvPr/>
          </p:nvSpPr>
          <p:spPr>
            <a:xfrm rot="0">
              <a:off x="0" y="4933340"/>
              <a:ext cx="16515372" cy="6058583"/>
            </a:xfrm>
            <a:prstGeom prst="rect">
              <a:avLst/>
            </a:prstGeom>
          </p:spPr>
          <p:txBody>
            <a:bodyPr anchor="t" rtlCol="false" tIns="0" lIns="0" bIns="0" rIns="0">
              <a:spAutoFit/>
            </a:bodyPr>
            <a:lstStyle/>
            <a:p>
              <a:pPr>
                <a:lnSpc>
                  <a:spcPts val="3588"/>
                </a:lnSpc>
              </a:pPr>
              <a:r>
                <a:rPr lang="en-US" sz="2760" spc="276">
                  <a:solidFill>
                    <a:srgbClr val="FFFFFF"/>
                  </a:solidFill>
                  <a:latin typeface="Aileron"/>
                </a:rPr>
                <a:t>A SIGNIFICANT TURNING POINT IN THE EVOLUTION OF LLMS WAS THE INTRODUCTION OF TRANSFORMER ARCHITECTURES. THIS INNOVATIVE FRAMEWORK, NOTABLY HIGHLIGHTED IN THE TRANSFORMER MODEL, REVOLUTIONIZED LANGUAGE PROCESSING BY ENABLING MORE EFFICIENT LEARNING OF CONTEXTUAL RELATIONSHIPS WITHIN TEXT. TRANSFORMERS, WITH THEIR ATTENTION MECHANISMS, FACILITATED PARALLEL COMPUTATION AND IMPROVED THE UNDERSTANDING OF LONG-RANGE DEPENDENCIES, LAYING THE GROUNDWORK FOR MORE COMPLEX AND EFFECTIVE LANGUAGE MODELS</a:t>
              </a:r>
            </a:p>
          </p:txBody>
        </p:sp>
      </p:grpSp>
      <p:sp>
        <p:nvSpPr>
          <p:cNvPr name="TextBox 12" id="12"/>
          <p:cNvSpPr txBox="true"/>
          <p:nvPr/>
        </p:nvSpPr>
        <p:spPr>
          <a:xfrm rot="5400000">
            <a:off x="13932560" y="5592470"/>
            <a:ext cx="6643956" cy="687705"/>
          </a:xfrm>
          <a:prstGeom prst="rect">
            <a:avLst/>
          </a:prstGeom>
        </p:spPr>
        <p:txBody>
          <a:bodyPr anchor="t" rtlCol="false" tIns="0" lIns="0" bIns="0" rIns="0">
            <a:spAutoFit/>
          </a:bodyPr>
          <a:lstStyle/>
          <a:p>
            <a:pPr>
              <a:lnSpc>
                <a:spcPts val="2730"/>
              </a:lnSpc>
            </a:pPr>
            <a:r>
              <a:rPr lang="en-US" sz="2100" spc="210">
                <a:solidFill>
                  <a:srgbClr val="FFFFFF"/>
                </a:solidFill>
                <a:latin typeface="Aileron"/>
              </a:rPr>
              <a:t>National Microsoft Tech Camp 2023</a:t>
            </a:r>
          </a:p>
          <a:p>
            <a:pPr>
              <a:lnSpc>
                <a:spcPts val="2730"/>
              </a:lnSpc>
            </a:pP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5831573" y="220866"/>
            <a:ext cx="6852937" cy="9528148"/>
          </a:xfrm>
          <a:custGeom>
            <a:avLst/>
            <a:gdLst/>
            <a:ahLst/>
            <a:cxnLst/>
            <a:rect r="r" b="b" t="t" l="l"/>
            <a:pathLst>
              <a:path h="9528148" w="6852937">
                <a:moveTo>
                  <a:pt x="0" y="0"/>
                </a:moveTo>
                <a:lnTo>
                  <a:pt x="6852937" y="0"/>
                </a:lnTo>
                <a:lnTo>
                  <a:pt x="6852937" y="9528148"/>
                </a:lnTo>
                <a:lnTo>
                  <a:pt x="0" y="9528148"/>
                </a:lnTo>
                <a:lnTo>
                  <a:pt x="0" y="0"/>
                </a:lnTo>
                <a:close/>
              </a:path>
            </a:pathLst>
          </a:custGeom>
          <a:blipFill>
            <a:blip r:embed="rId2"/>
            <a:stretch>
              <a:fillRect l="0" t="0" r="0" b="0"/>
            </a:stretch>
          </a:blipFill>
        </p:spPr>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2797088" y="250451"/>
            <a:ext cx="11456063" cy="9483971"/>
          </a:xfrm>
          <a:custGeom>
            <a:avLst/>
            <a:gdLst/>
            <a:ahLst/>
            <a:cxnLst/>
            <a:rect r="r" b="b" t="t" l="l"/>
            <a:pathLst>
              <a:path h="9483971" w="11456063">
                <a:moveTo>
                  <a:pt x="0" y="0"/>
                </a:moveTo>
                <a:lnTo>
                  <a:pt x="11456063" y="0"/>
                </a:lnTo>
                <a:lnTo>
                  <a:pt x="11456063" y="9483971"/>
                </a:lnTo>
                <a:lnTo>
                  <a:pt x="0" y="9483971"/>
                </a:lnTo>
                <a:lnTo>
                  <a:pt x="0" y="0"/>
                </a:lnTo>
                <a:close/>
              </a:path>
            </a:pathLst>
          </a:custGeom>
          <a:blipFill>
            <a:blip r:embed="rId2"/>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74625F"/>
        </a:solidFill>
      </p:bgPr>
    </p:bg>
    <p:spTree>
      <p:nvGrpSpPr>
        <p:cNvPr id="1" name=""/>
        <p:cNvGrpSpPr/>
        <p:nvPr/>
      </p:nvGrpSpPr>
      <p:grpSpPr>
        <a:xfrm>
          <a:off x="0" y="0"/>
          <a:ext cx="0" cy="0"/>
          <a:chOff x="0" y="0"/>
          <a:chExt cx="0" cy="0"/>
        </a:xfrm>
      </p:grpSpPr>
      <p:sp>
        <p:nvSpPr>
          <p:cNvPr name="Freeform 2" id="2"/>
          <p:cNvSpPr/>
          <p:nvPr/>
        </p:nvSpPr>
        <p:spPr>
          <a:xfrm flipH="false" flipV="false" rot="0">
            <a:off x="2293622" y="0"/>
            <a:ext cx="13869956" cy="10568906"/>
          </a:xfrm>
          <a:custGeom>
            <a:avLst/>
            <a:gdLst/>
            <a:ahLst/>
            <a:cxnLst/>
            <a:rect r="r" b="b" t="t" l="l"/>
            <a:pathLst>
              <a:path h="10568906" w="13869956">
                <a:moveTo>
                  <a:pt x="0" y="0"/>
                </a:moveTo>
                <a:lnTo>
                  <a:pt x="13869956" y="0"/>
                </a:lnTo>
                <a:lnTo>
                  <a:pt x="13869956" y="10568906"/>
                </a:lnTo>
                <a:lnTo>
                  <a:pt x="0" y="10568906"/>
                </a:lnTo>
                <a:lnTo>
                  <a:pt x="0" y="0"/>
                </a:lnTo>
                <a:close/>
              </a:path>
            </a:pathLst>
          </a:custGeom>
          <a:blipFill>
            <a:blip r:embed="rId2"/>
            <a:stretch>
              <a:fillRect l="0" t="0" r="0" b="0"/>
            </a:stretch>
          </a:blipFill>
        </p:spPr>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191919"/>
        </a:solidFill>
      </p:bgPr>
    </p:bg>
    <p:spTree>
      <p:nvGrpSpPr>
        <p:cNvPr id="1" name=""/>
        <p:cNvGrpSpPr/>
        <p:nvPr/>
      </p:nvGrpSpPr>
      <p:grpSpPr>
        <a:xfrm>
          <a:off x="0" y="0"/>
          <a:ext cx="0" cy="0"/>
          <a:chOff x="0" y="0"/>
          <a:chExt cx="0" cy="0"/>
        </a:xfrm>
      </p:grpSpPr>
      <p:grpSp>
        <p:nvGrpSpPr>
          <p:cNvPr name="Group 2" id="2"/>
          <p:cNvGrpSpPr/>
          <p:nvPr/>
        </p:nvGrpSpPr>
        <p:grpSpPr>
          <a:xfrm rot="0">
            <a:off x="0" y="10124017"/>
            <a:ext cx="16192500" cy="172508"/>
            <a:chOff x="0" y="0"/>
            <a:chExt cx="4264691" cy="45434"/>
          </a:xfrm>
        </p:grpSpPr>
        <p:sp>
          <p:nvSpPr>
            <p:cNvPr name="Freeform 3" id="3"/>
            <p:cNvSpPr/>
            <p:nvPr/>
          </p:nvSpPr>
          <p:spPr>
            <a:xfrm flipH="false" flipV="false" rot="0">
              <a:off x="0" y="0"/>
              <a:ext cx="4264691" cy="45434"/>
            </a:xfrm>
            <a:custGeom>
              <a:avLst/>
              <a:gdLst/>
              <a:ahLst/>
              <a:cxnLst/>
              <a:rect r="r" b="b" t="t" l="l"/>
              <a:pathLst>
                <a:path h="45434" w="4264691">
                  <a:moveTo>
                    <a:pt x="0" y="0"/>
                  </a:moveTo>
                  <a:lnTo>
                    <a:pt x="4264691" y="0"/>
                  </a:lnTo>
                  <a:lnTo>
                    <a:pt x="4264691" y="45434"/>
                  </a:lnTo>
                  <a:lnTo>
                    <a:pt x="0" y="45434"/>
                  </a:lnTo>
                  <a:close/>
                </a:path>
              </a:pathLst>
            </a:custGeom>
            <a:solidFill>
              <a:srgbClr val="3EDAD8"/>
            </a:solidFill>
          </p:spPr>
        </p:sp>
        <p:sp>
          <p:nvSpPr>
            <p:cNvPr name="TextBox 4" id="4"/>
            <p:cNvSpPr txBox="true"/>
            <p:nvPr/>
          </p:nvSpPr>
          <p:spPr>
            <a:xfrm>
              <a:off x="0" y="-57150"/>
              <a:ext cx="4264691" cy="102584"/>
            </a:xfrm>
            <a:prstGeom prst="rect">
              <a:avLst/>
            </a:prstGeom>
          </p:spPr>
          <p:txBody>
            <a:bodyPr anchor="ctr" rtlCol="false" tIns="50800" lIns="50800" bIns="50800" rIns="50800"/>
            <a:lstStyle/>
            <a:p>
              <a:pPr algn="ctr">
                <a:lnSpc>
                  <a:spcPts val="3299"/>
                </a:lnSpc>
              </a:pPr>
            </a:p>
          </p:txBody>
        </p:sp>
      </p:grpSp>
      <p:grpSp>
        <p:nvGrpSpPr>
          <p:cNvPr name="Group 5" id="5"/>
          <p:cNvGrpSpPr/>
          <p:nvPr/>
        </p:nvGrpSpPr>
        <p:grpSpPr>
          <a:xfrm rot="0">
            <a:off x="16192500" y="0"/>
            <a:ext cx="2283181" cy="167947"/>
            <a:chOff x="0" y="0"/>
            <a:chExt cx="601332" cy="44233"/>
          </a:xfrm>
        </p:grpSpPr>
        <p:sp>
          <p:nvSpPr>
            <p:cNvPr name="Freeform 6" id="6"/>
            <p:cNvSpPr/>
            <p:nvPr/>
          </p:nvSpPr>
          <p:spPr>
            <a:xfrm flipH="false" flipV="false" rot="0">
              <a:off x="0" y="0"/>
              <a:ext cx="601332" cy="44233"/>
            </a:xfrm>
            <a:custGeom>
              <a:avLst/>
              <a:gdLst/>
              <a:ahLst/>
              <a:cxnLst/>
              <a:rect r="r" b="b" t="t" l="l"/>
              <a:pathLst>
                <a:path h="44233" w="601332">
                  <a:moveTo>
                    <a:pt x="0" y="0"/>
                  </a:moveTo>
                  <a:lnTo>
                    <a:pt x="601332" y="0"/>
                  </a:lnTo>
                  <a:lnTo>
                    <a:pt x="601332" y="44233"/>
                  </a:lnTo>
                  <a:lnTo>
                    <a:pt x="0" y="44233"/>
                  </a:lnTo>
                  <a:close/>
                </a:path>
              </a:pathLst>
            </a:custGeom>
            <a:solidFill>
              <a:srgbClr val="3EDAD8"/>
            </a:solidFill>
          </p:spPr>
        </p:sp>
        <p:sp>
          <p:nvSpPr>
            <p:cNvPr name="TextBox 7" id="7"/>
            <p:cNvSpPr txBox="true"/>
            <p:nvPr/>
          </p:nvSpPr>
          <p:spPr>
            <a:xfrm>
              <a:off x="0" y="-57150"/>
              <a:ext cx="601332" cy="101383"/>
            </a:xfrm>
            <a:prstGeom prst="rect">
              <a:avLst/>
            </a:prstGeom>
          </p:spPr>
          <p:txBody>
            <a:bodyPr anchor="ctr" rtlCol="false" tIns="50800" lIns="50800" bIns="50800" rIns="50800"/>
            <a:lstStyle/>
            <a:p>
              <a:pPr algn="ctr">
                <a:lnSpc>
                  <a:spcPts val="3299"/>
                </a:lnSpc>
              </a:pPr>
            </a:p>
          </p:txBody>
        </p:sp>
      </p:grpSp>
      <p:sp>
        <p:nvSpPr>
          <p:cNvPr name="Freeform 8" id="8"/>
          <p:cNvSpPr/>
          <p:nvPr/>
        </p:nvSpPr>
        <p:spPr>
          <a:xfrm flipH="false" flipV="false" rot="0">
            <a:off x="16834375" y="622825"/>
            <a:ext cx="811750" cy="811750"/>
          </a:xfrm>
          <a:custGeom>
            <a:avLst/>
            <a:gdLst/>
            <a:ahLst/>
            <a:cxnLst/>
            <a:rect r="r" b="b" t="t" l="l"/>
            <a:pathLst>
              <a:path h="811750" w="811750">
                <a:moveTo>
                  <a:pt x="0" y="0"/>
                </a:moveTo>
                <a:lnTo>
                  <a:pt x="811750" y="0"/>
                </a:lnTo>
                <a:lnTo>
                  <a:pt x="811750" y="811750"/>
                </a:lnTo>
                <a:lnTo>
                  <a:pt x="0" y="8117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9" id="9"/>
          <p:cNvGrpSpPr/>
          <p:nvPr/>
        </p:nvGrpSpPr>
        <p:grpSpPr>
          <a:xfrm rot="0">
            <a:off x="1138450" y="1434575"/>
            <a:ext cx="13915599" cy="7415445"/>
            <a:chOff x="0" y="0"/>
            <a:chExt cx="18554132" cy="9887260"/>
          </a:xfrm>
        </p:grpSpPr>
        <p:sp>
          <p:nvSpPr>
            <p:cNvPr name="TextBox 10" id="10"/>
            <p:cNvSpPr txBox="true"/>
            <p:nvPr/>
          </p:nvSpPr>
          <p:spPr>
            <a:xfrm rot="0">
              <a:off x="0" y="57150"/>
              <a:ext cx="18554132" cy="2976658"/>
            </a:xfrm>
            <a:prstGeom prst="rect">
              <a:avLst/>
            </a:prstGeom>
          </p:spPr>
          <p:txBody>
            <a:bodyPr anchor="t" rtlCol="false" tIns="0" lIns="0" bIns="0" rIns="0">
              <a:spAutoFit/>
            </a:bodyPr>
            <a:lstStyle/>
            <a:p>
              <a:pPr>
                <a:lnSpc>
                  <a:spcPts val="8608"/>
                </a:lnSpc>
              </a:pPr>
              <a:r>
                <a:rPr lang="en-US" sz="7825">
                  <a:solidFill>
                    <a:srgbClr val="3EDAD8"/>
                  </a:solidFill>
                  <a:latin typeface="Aileron Heavy"/>
                </a:rPr>
                <a:t>Title: Key Advancements Leading to Modern LLMs</a:t>
              </a:r>
            </a:p>
          </p:txBody>
        </p:sp>
        <p:sp>
          <p:nvSpPr>
            <p:cNvPr name="TextBox 11" id="11"/>
            <p:cNvSpPr txBox="true"/>
            <p:nvPr/>
          </p:nvSpPr>
          <p:spPr>
            <a:xfrm rot="0">
              <a:off x="0" y="3370750"/>
              <a:ext cx="18554132" cy="6516510"/>
            </a:xfrm>
            <a:prstGeom prst="rect">
              <a:avLst/>
            </a:prstGeom>
          </p:spPr>
          <p:txBody>
            <a:bodyPr anchor="t" rtlCol="false" tIns="0" lIns="0" bIns="0" rIns="0">
              <a:spAutoFit/>
            </a:bodyPr>
            <a:lstStyle/>
            <a:p>
              <a:pPr>
                <a:lnSpc>
                  <a:spcPts val="3507"/>
                </a:lnSpc>
              </a:pPr>
              <a:r>
                <a:rPr lang="en-US" sz="2698" spc="269">
                  <a:solidFill>
                    <a:srgbClr val="FFFFFF"/>
                  </a:solidFill>
                  <a:latin typeface="Aileron"/>
                </a:rPr>
                <a:t>THE JOURNEY TOWARD MODERN LLMS HAS BEEN CHARACTERIZED BY PIVOTAL ADVANCEMENTS. THE REFINEMENT OF TRAINING TECHNIQUES, THE UTILIZATION OF LARGER AND MORE DIVERSE DATASETS, AND THE OPTIMIZATION OF MODEL ARCHITECTURES HAVE BEEN INSTRUMENTAL. BREAKTHROUGHS IN UNSUPERVISED PRE-TRAINING AND FINE-TUNING METHODOLOGIES HAVE SIGNIFICANTLY BOOSTED THE PERFORMANCE AND CAPABILITIES OF LLMS, ALLOWING FOR MORE ACCURATE LANGUAGE UNDERSTANDING, GENERATION, AND TASK-SPECIFIC ADAPTATIONS. THESE ADVANCEMENTS HAVE CULMINATED IN THE CREATION OF STATE-OF-THE-ART MODELS LIKE GPT-3, SHOWCASING UNPRECEDENTED LANGUAGE PROCESSING CAPABILITIES.</a:t>
              </a:r>
            </a:p>
          </p:txBody>
        </p:sp>
      </p:grpSp>
      <p:sp>
        <p:nvSpPr>
          <p:cNvPr name="TextBox 12" id="12"/>
          <p:cNvSpPr txBox="true"/>
          <p:nvPr/>
        </p:nvSpPr>
        <p:spPr>
          <a:xfrm rot="5400000">
            <a:off x="13932560" y="5592470"/>
            <a:ext cx="6643956" cy="687705"/>
          </a:xfrm>
          <a:prstGeom prst="rect">
            <a:avLst/>
          </a:prstGeom>
        </p:spPr>
        <p:txBody>
          <a:bodyPr anchor="t" rtlCol="false" tIns="0" lIns="0" bIns="0" rIns="0">
            <a:spAutoFit/>
          </a:bodyPr>
          <a:lstStyle/>
          <a:p>
            <a:pPr>
              <a:lnSpc>
                <a:spcPts val="2730"/>
              </a:lnSpc>
            </a:pPr>
            <a:r>
              <a:rPr lang="en-US" sz="2100" spc="210">
                <a:solidFill>
                  <a:srgbClr val="FFFFFF"/>
                </a:solidFill>
                <a:latin typeface="Aileron"/>
              </a:rPr>
              <a:t>National Microsoft Tech Camp 2023</a:t>
            </a:r>
          </a:p>
          <a:p>
            <a:pPr>
              <a:lnSpc>
                <a:spcPts val="2730"/>
              </a:lnSpc>
            </a:pP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191919"/>
        </a:solidFill>
      </p:bgPr>
    </p:bg>
    <p:spTree>
      <p:nvGrpSpPr>
        <p:cNvPr id="1" name=""/>
        <p:cNvGrpSpPr/>
        <p:nvPr/>
      </p:nvGrpSpPr>
      <p:grpSpPr>
        <a:xfrm>
          <a:off x="0" y="0"/>
          <a:ext cx="0" cy="0"/>
          <a:chOff x="0" y="0"/>
          <a:chExt cx="0" cy="0"/>
        </a:xfrm>
      </p:grpSpPr>
      <p:sp>
        <p:nvSpPr>
          <p:cNvPr name="Freeform 2" id="2"/>
          <p:cNvSpPr/>
          <p:nvPr/>
        </p:nvSpPr>
        <p:spPr>
          <a:xfrm flipH="false" flipV="false" rot="0">
            <a:off x="625144" y="729475"/>
            <a:ext cx="16879539" cy="8911558"/>
          </a:xfrm>
          <a:custGeom>
            <a:avLst/>
            <a:gdLst/>
            <a:ahLst/>
            <a:cxnLst/>
            <a:rect r="r" b="b" t="t" l="l"/>
            <a:pathLst>
              <a:path h="8911558" w="16879539">
                <a:moveTo>
                  <a:pt x="0" y="0"/>
                </a:moveTo>
                <a:lnTo>
                  <a:pt x="16879539" y="0"/>
                </a:lnTo>
                <a:lnTo>
                  <a:pt x="16879539" y="8911558"/>
                </a:lnTo>
                <a:lnTo>
                  <a:pt x="0" y="8911558"/>
                </a:lnTo>
                <a:lnTo>
                  <a:pt x="0" y="0"/>
                </a:lnTo>
                <a:close/>
              </a:path>
            </a:pathLst>
          </a:custGeom>
          <a:blipFill>
            <a:blip r:embed="rId2"/>
            <a:stretch>
              <a:fillRect l="0" t="0" r="0" b="0"/>
            </a:stretch>
          </a:blipFill>
        </p:spPr>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191919"/>
        </a:solidFill>
      </p:bgPr>
    </p:bg>
    <p:spTree>
      <p:nvGrpSpPr>
        <p:cNvPr id="1" name=""/>
        <p:cNvGrpSpPr/>
        <p:nvPr/>
      </p:nvGrpSpPr>
      <p:grpSpPr>
        <a:xfrm>
          <a:off x="0" y="0"/>
          <a:ext cx="0" cy="0"/>
          <a:chOff x="0" y="0"/>
          <a:chExt cx="0" cy="0"/>
        </a:xfrm>
      </p:grpSpPr>
      <p:grpSp>
        <p:nvGrpSpPr>
          <p:cNvPr name="Group 2" id="2"/>
          <p:cNvGrpSpPr/>
          <p:nvPr/>
        </p:nvGrpSpPr>
        <p:grpSpPr>
          <a:xfrm rot="0">
            <a:off x="0" y="10124017"/>
            <a:ext cx="16192500" cy="172508"/>
            <a:chOff x="0" y="0"/>
            <a:chExt cx="4264691" cy="45434"/>
          </a:xfrm>
        </p:grpSpPr>
        <p:sp>
          <p:nvSpPr>
            <p:cNvPr name="Freeform 3" id="3"/>
            <p:cNvSpPr/>
            <p:nvPr/>
          </p:nvSpPr>
          <p:spPr>
            <a:xfrm flipH="false" flipV="false" rot="0">
              <a:off x="0" y="0"/>
              <a:ext cx="4264691" cy="45434"/>
            </a:xfrm>
            <a:custGeom>
              <a:avLst/>
              <a:gdLst/>
              <a:ahLst/>
              <a:cxnLst/>
              <a:rect r="r" b="b" t="t" l="l"/>
              <a:pathLst>
                <a:path h="45434" w="4264691">
                  <a:moveTo>
                    <a:pt x="0" y="0"/>
                  </a:moveTo>
                  <a:lnTo>
                    <a:pt x="4264691" y="0"/>
                  </a:lnTo>
                  <a:lnTo>
                    <a:pt x="4264691" y="45434"/>
                  </a:lnTo>
                  <a:lnTo>
                    <a:pt x="0" y="45434"/>
                  </a:lnTo>
                  <a:close/>
                </a:path>
              </a:pathLst>
            </a:custGeom>
            <a:solidFill>
              <a:srgbClr val="3EDAD8"/>
            </a:solidFill>
          </p:spPr>
        </p:sp>
        <p:sp>
          <p:nvSpPr>
            <p:cNvPr name="TextBox 4" id="4"/>
            <p:cNvSpPr txBox="true"/>
            <p:nvPr/>
          </p:nvSpPr>
          <p:spPr>
            <a:xfrm>
              <a:off x="0" y="-57150"/>
              <a:ext cx="4264691" cy="102584"/>
            </a:xfrm>
            <a:prstGeom prst="rect">
              <a:avLst/>
            </a:prstGeom>
          </p:spPr>
          <p:txBody>
            <a:bodyPr anchor="ctr" rtlCol="false" tIns="50800" lIns="50800" bIns="50800" rIns="50800"/>
            <a:lstStyle/>
            <a:p>
              <a:pPr algn="ctr">
                <a:lnSpc>
                  <a:spcPts val="3299"/>
                </a:lnSpc>
              </a:pPr>
            </a:p>
          </p:txBody>
        </p:sp>
      </p:grpSp>
      <p:grpSp>
        <p:nvGrpSpPr>
          <p:cNvPr name="Group 5" id="5"/>
          <p:cNvGrpSpPr/>
          <p:nvPr/>
        </p:nvGrpSpPr>
        <p:grpSpPr>
          <a:xfrm rot="0">
            <a:off x="16192500" y="0"/>
            <a:ext cx="2283181" cy="167947"/>
            <a:chOff x="0" y="0"/>
            <a:chExt cx="601332" cy="44233"/>
          </a:xfrm>
        </p:grpSpPr>
        <p:sp>
          <p:nvSpPr>
            <p:cNvPr name="Freeform 6" id="6"/>
            <p:cNvSpPr/>
            <p:nvPr/>
          </p:nvSpPr>
          <p:spPr>
            <a:xfrm flipH="false" flipV="false" rot="0">
              <a:off x="0" y="0"/>
              <a:ext cx="601332" cy="44233"/>
            </a:xfrm>
            <a:custGeom>
              <a:avLst/>
              <a:gdLst/>
              <a:ahLst/>
              <a:cxnLst/>
              <a:rect r="r" b="b" t="t" l="l"/>
              <a:pathLst>
                <a:path h="44233" w="601332">
                  <a:moveTo>
                    <a:pt x="0" y="0"/>
                  </a:moveTo>
                  <a:lnTo>
                    <a:pt x="601332" y="0"/>
                  </a:lnTo>
                  <a:lnTo>
                    <a:pt x="601332" y="44233"/>
                  </a:lnTo>
                  <a:lnTo>
                    <a:pt x="0" y="44233"/>
                  </a:lnTo>
                  <a:close/>
                </a:path>
              </a:pathLst>
            </a:custGeom>
            <a:solidFill>
              <a:srgbClr val="3EDAD8"/>
            </a:solidFill>
          </p:spPr>
        </p:sp>
        <p:sp>
          <p:nvSpPr>
            <p:cNvPr name="TextBox 7" id="7"/>
            <p:cNvSpPr txBox="true"/>
            <p:nvPr/>
          </p:nvSpPr>
          <p:spPr>
            <a:xfrm>
              <a:off x="0" y="-57150"/>
              <a:ext cx="601332" cy="101383"/>
            </a:xfrm>
            <a:prstGeom prst="rect">
              <a:avLst/>
            </a:prstGeom>
          </p:spPr>
          <p:txBody>
            <a:bodyPr anchor="ctr" rtlCol="false" tIns="50800" lIns="50800" bIns="50800" rIns="50800"/>
            <a:lstStyle/>
            <a:p>
              <a:pPr algn="ctr">
                <a:lnSpc>
                  <a:spcPts val="3299"/>
                </a:lnSpc>
              </a:pPr>
            </a:p>
          </p:txBody>
        </p:sp>
      </p:grpSp>
      <p:sp>
        <p:nvSpPr>
          <p:cNvPr name="Freeform 8" id="8"/>
          <p:cNvSpPr/>
          <p:nvPr/>
        </p:nvSpPr>
        <p:spPr>
          <a:xfrm flipH="false" flipV="false" rot="0">
            <a:off x="16834375" y="622825"/>
            <a:ext cx="811750" cy="811750"/>
          </a:xfrm>
          <a:custGeom>
            <a:avLst/>
            <a:gdLst/>
            <a:ahLst/>
            <a:cxnLst/>
            <a:rect r="r" b="b" t="t" l="l"/>
            <a:pathLst>
              <a:path h="811750" w="811750">
                <a:moveTo>
                  <a:pt x="0" y="0"/>
                </a:moveTo>
                <a:lnTo>
                  <a:pt x="811750" y="0"/>
                </a:lnTo>
                <a:lnTo>
                  <a:pt x="811750" y="811750"/>
                </a:lnTo>
                <a:lnTo>
                  <a:pt x="0" y="8117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9" id="9"/>
          <p:cNvGrpSpPr/>
          <p:nvPr/>
        </p:nvGrpSpPr>
        <p:grpSpPr>
          <a:xfrm rot="0">
            <a:off x="1138450" y="1237538"/>
            <a:ext cx="14255668" cy="7612482"/>
            <a:chOff x="0" y="0"/>
            <a:chExt cx="19007558" cy="10149976"/>
          </a:xfrm>
        </p:grpSpPr>
        <p:sp>
          <p:nvSpPr>
            <p:cNvPr name="TextBox 10" id="10"/>
            <p:cNvSpPr txBox="true"/>
            <p:nvPr/>
          </p:nvSpPr>
          <p:spPr>
            <a:xfrm rot="0">
              <a:off x="0" y="57150"/>
              <a:ext cx="19007558" cy="4427305"/>
            </a:xfrm>
            <a:prstGeom prst="rect">
              <a:avLst/>
            </a:prstGeom>
          </p:spPr>
          <p:txBody>
            <a:bodyPr anchor="t" rtlCol="false" tIns="0" lIns="0" bIns="0" rIns="0">
              <a:spAutoFit/>
            </a:bodyPr>
            <a:lstStyle/>
            <a:p>
              <a:pPr>
                <a:lnSpc>
                  <a:spcPts val="8608"/>
                </a:lnSpc>
              </a:pPr>
              <a:r>
                <a:rPr lang="en-US" sz="7825">
                  <a:solidFill>
                    <a:srgbClr val="3EDAD8"/>
                  </a:solidFill>
                  <a:latin typeface="Aileron Heavy"/>
                </a:rPr>
                <a:t>Title: Explanation of the Functioning of LLMs</a:t>
              </a:r>
            </a:p>
            <a:p>
              <a:pPr>
                <a:lnSpc>
                  <a:spcPts val="8608"/>
                </a:lnSpc>
              </a:pPr>
            </a:p>
          </p:txBody>
        </p:sp>
        <p:sp>
          <p:nvSpPr>
            <p:cNvPr name="TextBox 11" id="11"/>
            <p:cNvSpPr txBox="true"/>
            <p:nvPr/>
          </p:nvSpPr>
          <p:spPr>
            <a:xfrm rot="0">
              <a:off x="0" y="4821398"/>
              <a:ext cx="19007558" cy="5328578"/>
            </a:xfrm>
            <a:prstGeom prst="rect">
              <a:avLst/>
            </a:prstGeom>
          </p:spPr>
          <p:txBody>
            <a:bodyPr anchor="t" rtlCol="false" tIns="0" lIns="0" bIns="0" rIns="0">
              <a:spAutoFit/>
            </a:bodyPr>
            <a:lstStyle/>
            <a:p>
              <a:pPr>
                <a:lnSpc>
                  <a:spcPts val="3507"/>
                </a:lnSpc>
              </a:pPr>
              <a:r>
                <a:rPr lang="en-US" sz="2698" spc="269">
                  <a:solidFill>
                    <a:srgbClr val="FFFFFF"/>
                  </a:solidFill>
                  <a:latin typeface="Aileron"/>
                </a:rPr>
                <a:t>LARGE LANGUAGE MODELS (LLMS) OPERATE THROUGH COMPLEX NEURAL NETWORK ARCHITECTURES DESIGNED TO UNDERSTAND AND GENERATE HUMAN-LIKE TEXT. THESE MODELS LEVERAGE TRANSFORMER-BASED ARCHITECTURES, UTILIZING LAYERS OF NEURONS THAT PROCESS INPUT TEXT IN SEQUENTIAL STAGES. THROUGH A SERIES OF COMPUTATIONS AND TRANSFORMATIONS, LLMS INTERPRET THE CONTEXT, SEMANTICS, AND SYNTAX OF LANGUAGE, ENABLING THEM TO GENERATE COHERENT AND CONTEXTUALLY RELEVANT RESPONSES.</a:t>
              </a:r>
            </a:p>
            <a:p>
              <a:pPr>
                <a:lnSpc>
                  <a:spcPts val="3507"/>
                </a:lnSpc>
              </a:pPr>
            </a:p>
          </p:txBody>
        </p:sp>
      </p:grpSp>
      <p:sp>
        <p:nvSpPr>
          <p:cNvPr name="TextBox 12" id="12"/>
          <p:cNvSpPr txBox="true"/>
          <p:nvPr/>
        </p:nvSpPr>
        <p:spPr>
          <a:xfrm rot="5400000">
            <a:off x="13932560" y="5592470"/>
            <a:ext cx="6643956" cy="687705"/>
          </a:xfrm>
          <a:prstGeom prst="rect">
            <a:avLst/>
          </a:prstGeom>
        </p:spPr>
        <p:txBody>
          <a:bodyPr anchor="t" rtlCol="false" tIns="0" lIns="0" bIns="0" rIns="0">
            <a:spAutoFit/>
          </a:bodyPr>
          <a:lstStyle/>
          <a:p>
            <a:pPr>
              <a:lnSpc>
                <a:spcPts val="2730"/>
              </a:lnSpc>
            </a:pPr>
            <a:r>
              <a:rPr lang="en-US" sz="2100" spc="210">
                <a:solidFill>
                  <a:srgbClr val="FFFFFF"/>
                </a:solidFill>
                <a:latin typeface="Aileron"/>
              </a:rPr>
              <a:t>National Microsoft Tech Camp 2023</a:t>
            </a:r>
          </a:p>
          <a:p>
            <a:pPr>
              <a:lnSpc>
                <a:spcPts val="2730"/>
              </a:lnSpc>
            </a:pP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191919"/>
        </a:solidFill>
      </p:bgPr>
    </p:bg>
    <p:spTree>
      <p:nvGrpSpPr>
        <p:cNvPr id="1" name=""/>
        <p:cNvGrpSpPr/>
        <p:nvPr/>
      </p:nvGrpSpPr>
      <p:grpSpPr>
        <a:xfrm>
          <a:off x="0" y="0"/>
          <a:ext cx="0" cy="0"/>
          <a:chOff x="0" y="0"/>
          <a:chExt cx="0" cy="0"/>
        </a:xfrm>
      </p:grpSpPr>
      <p:sp>
        <p:nvSpPr>
          <p:cNvPr name="Freeform 2" id="2"/>
          <p:cNvSpPr/>
          <p:nvPr/>
        </p:nvSpPr>
        <p:spPr>
          <a:xfrm flipH="false" flipV="false" rot="0">
            <a:off x="717820" y="610764"/>
            <a:ext cx="16116394" cy="9065472"/>
          </a:xfrm>
          <a:custGeom>
            <a:avLst/>
            <a:gdLst/>
            <a:ahLst/>
            <a:cxnLst/>
            <a:rect r="r" b="b" t="t" l="l"/>
            <a:pathLst>
              <a:path h="9065472" w="16116394">
                <a:moveTo>
                  <a:pt x="0" y="0"/>
                </a:moveTo>
                <a:lnTo>
                  <a:pt x="16116394" y="0"/>
                </a:lnTo>
                <a:lnTo>
                  <a:pt x="16116394" y="9065472"/>
                </a:lnTo>
                <a:lnTo>
                  <a:pt x="0" y="9065472"/>
                </a:lnTo>
                <a:lnTo>
                  <a:pt x="0" y="0"/>
                </a:lnTo>
                <a:close/>
              </a:path>
            </a:pathLst>
          </a:custGeom>
          <a:blipFill>
            <a:blip r:embed="rId2"/>
            <a:stretch>
              <a:fillRect l="0" t="0" r="0" b="0"/>
            </a:stretch>
          </a:blipFill>
        </p:spPr>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191919"/>
        </a:solidFill>
      </p:bgPr>
    </p:bg>
    <p:spTree>
      <p:nvGrpSpPr>
        <p:cNvPr id="1" name=""/>
        <p:cNvGrpSpPr/>
        <p:nvPr/>
      </p:nvGrpSpPr>
      <p:grpSpPr>
        <a:xfrm>
          <a:off x="0" y="0"/>
          <a:ext cx="0" cy="0"/>
          <a:chOff x="0" y="0"/>
          <a:chExt cx="0" cy="0"/>
        </a:xfrm>
      </p:grpSpPr>
      <p:grpSp>
        <p:nvGrpSpPr>
          <p:cNvPr name="Group 2" id="2"/>
          <p:cNvGrpSpPr/>
          <p:nvPr/>
        </p:nvGrpSpPr>
        <p:grpSpPr>
          <a:xfrm rot="0">
            <a:off x="0" y="10124017"/>
            <a:ext cx="16192500" cy="172508"/>
            <a:chOff x="0" y="0"/>
            <a:chExt cx="4264691" cy="45434"/>
          </a:xfrm>
        </p:grpSpPr>
        <p:sp>
          <p:nvSpPr>
            <p:cNvPr name="Freeform 3" id="3"/>
            <p:cNvSpPr/>
            <p:nvPr/>
          </p:nvSpPr>
          <p:spPr>
            <a:xfrm flipH="false" flipV="false" rot="0">
              <a:off x="0" y="0"/>
              <a:ext cx="4264691" cy="45434"/>
            </a:xfrm>
            <a:custGeom>
              <a:avLst/>
              <a:gdLst/>
              <a:ahLst/>
              <a:cxnLst/>
              <a:rect r="r" b="b" t="t" l="l"/>
              <a:pathLst>
                <a:path h="45434" w="4264691">
                  <a:moveTo>
                    <a:pt x="0" y="0"/>
                  </a:moveTo>
                  <a:lnTo>
                    <a:pt x="4264691" y="0"/>
                  </a:lnTo>
                  <a:lnTo>
                    <a:pt x="4264691" y="45434"/>
                  </a:lnTo>
                  <a:lnTo>
                    <a:pt x="0" y="45434"/>
                  </a:lnTo>
                  <a:close/>
                </a:path>
              </a:pathLst>
            </a:custGeom>
            <a:solidFill>
              <a:srgbClr val="3EDAD8"/>
            </a:solidFill>
          </p:spPr>
        </p:sp>
        <p:sp>
          <p:nvSpPr>
            <p:cNvPr name="TextBox 4" id="4"/>
            <p:cNvSpPr txBox="true"/>
            <p:nvPr/>
          </p:nvSpPr>
          <p:spPr>
            <a:xfrm>
              <a:off x="0" y="-57150"/>
              <a:ext cx="4264691" cy="102584"/>
            </a:xfrm>
            <a:prstGeom prst="rect">
              <a:avLst/>
            </a:prstGeom>
          </p:spPr>
          <p:txBody>
            <a:bodyPr anchor="ctr" rtlCol="false" tIns="50800" lIns="50800" bIns="50800" rIns="50800"/>
            <a:lstStyle/>
            <a:p>
              <a:pPr algn="ctr">
                <a:lnSpc>
                  <a:spcPts val="3299"/>
                </a:lnSpc>
              </a:pPr>
            </a:p>
          </p:txBody>
        </p:sp>
      </p:grpSp>
      <p:grpSp>
        <p:nvGrpSpPr>
          <p:cNvPr name="Group 5" id="5"/>
          <p:cNvGrpSpPr/>
          <p:nvPr/>
        </p:nvGrpSpPr>
        <p:grpSpPr>
          <a:xfrm rot="0">
            <a:off x="16192500" y="0"/>
            <a:ext cx="2283181" cy="167947"/>
            <a:chOff x="0" y="0"/>
            <a:chExt cx="601332" cy="44233"/>
          </a:xfrm>
        </p:grpSpPr>
        <p:sp>
          <p:nvSpPr>
            <p:cNvPr name="Freeform 6" id="6"/>
            <p:cNvSpPr/>
            <p:nvPr/>
          </p:nvSpPr>
          <p:spPr>
            <a:xfrm flipH="false" flipV="false" rot="0">
              <a:off x="0" y="0"/>
              <a:ext cx="601332" cy="44233"/>
            </a:xfrm>
            <a:custGeom>
              <a:avLst/>
              <a:gdLst/>
              <a:ahLst/>
              <a:cxnLst/>
              <a:rect r="r" b="b" t="t" l="l"/>
              <a:pathLst>
                <a:path h="44233" w="601332">
                  <a:moveTo>
                    <a:pt x="0" y="0"/>
                  </a:moveTo>
                  <a:lnTo>
                    <a:pt x="601332" y="0"/>
                  </a:lnTo>
                  <a:lnTo>
                    <a:pt x="601332" y="44233"/>
                  </a:lnTo>
                  <a:lnTo>
                    <a:pt x="0" y="44233"/>
                  </a:lnTo>
                  <a:close/>
                </a:path>
              </a:pathLst>
            </a:custGeom>
            <a:solidFill>
              <a:srgbClr val="3EDAD8"/>
            </a:solidFill>
          </p:spPr>
        </p:sp>
        <p:sp>
          <p:nvSpPr>
            <p:cNvPr name="TextBox 7" id="7"/>
            <p:cNvSpPr txBox="true"/>
            <p:nvPr/>
          </p:nvSpPr>
          <p:spPr>
            <a:xfrm>
              <a:off x="0" y="-57150"/>
              <a:ext cx="601332" cy="101383"/>
            </a:xfrm>
            <a:prstGeom prst="rect">
              <a:avLst/>
            </a:prstGeom>
          </p:spPr>
          <p:txBody>
            <a:bodyPr anchor="ctr" rtlCol="false" tIns="50800" lIns="50800" bIns="50800" rIns="50800"/>
            <a:lstStyle/>
            <a:p>
              <a:pPr algn="ctr">
                <a:lnSpc>
                  <a:spcPts val="3299"/>
                </a:lnSpc>
              </a:pPr>
            </a:p>
          </p:txBody>
        </p:sp>
      </p:grpSp>
      <p:sp>
        <p:nvSpPr>
          <p:cNvPr name="Freeform 8" id="8"/>
          <p:cNvSpPr/>
          <p:nvPr/>
        </p:nvSpPr>
        <p:spPr>
          <a:xfrm flipH="false" flipV="false" rot="0">
            <a:off x="16834375" y="622825"/>
            <a:ext cx="811750" cy="811750"/>
          </a:xfrm>
          <a:custGeom>
            <a:avLst/>
            <a:gdLst/>
            <a:ahLst/>
            <a:cxnLst/>
            <a:rect r="r" b="b" t="t" l="l"/>
            <a:pathLst>
              <a:path h="811750" w="811750">
                <a:moveTo>
                  <a:pt x="0" y="0"/>
                </a:moveTo>
                <a:lnTo>
                  <a:pt x="811750" y="0"/>
                </a:lnTo>
                <a:lnTo>
                  <a:pt x="811750" y="811750"/>
                </a:lnTo>
                <a:lnTo>
                  <a:pt x="0" y="8117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9" id="9"/>
          <p:cNvGrpSpPr/>
          <p:nvPr/>
        </p:nvGrpSpPr>
        <p:grpSpPr>
          <a:xfrm rot="0">
            <a:off x="1138450" y="1028700"/>
            <a:ext cx="13938435" cy="8229600"/>
            <a:chOff x="0" y="0"/>
            <a:chExt cx="18584580" cy="10972800"/>
          </a:xfrm>
        </p:grpSpPr>
        <p:sp>
          <p:nvSpPr>
            <p:cNvPr name="TextBox 10" id="10"/>
            <p:cNvSpPr txBox="true"/>
            <p:nvPr/>
          </p:nvSpPr>
          <p:spPr>
            <a:xfrm rot="0">
              <a:off x="0" y="66675"/>
              <a:ext cx="18584580" cy="5547221"/>
            </a:xfrm>
            <a:prstGeom prst="rect">
              <a:avLst/>
            </a:prstGeom>
          </p:spPr>
          <p:txBody>
            <a:bodyPr anchor="t" rtlCol="false" tIns="0" lIns="0" bIns="0" rIns="0">
              <a:spAutoFit/>
            </a:bodyPr>
            <a:lstStyle/>
            <a:p>
              <a:pPr>
                <a:lnSpc>
                  <a:spcPts val="8142"/>
                </a:lnSpc>
              </a:pPr>
              <a:r>
                <a:rPr lang="en-US" sz="7402">
                  <a:solidFill>
                    <a:srgbClr val="3EDAD8"/>
                  </a:solidFill>
                  <a:latin typeface="Aileron Heavy"/>
                </a:rPr>
                <a:t>Title: Insight into Transformer Models and Their Mechanisms</a:t>
              </a:r>
            </a:p>
            <a:p>
              <a:pPr>
                <a:lnSpc>
                  <a:spcPts val="8142"/>
                </a:lnSpc>
              </a:pPr>
            </a:p>
          </p:txBody>
        </p:sp>
        <p:sp>
          <p:nvSpPr>
            <p:cNvPr name="TextBox 11" id="11"/>
            <p:cNvSpPr txBox="true"/>
            <p:nvPr/>
          </p:nvSpPr>
          <p:spPr>
            <a:xfrm rot="0">
              <a:off x="0" y="5921532"/>
              <a:ext cx="18584580" cy="5051268"/>
            </a:xfrm>
            <a:prstGeom prst="rect">
              <a:avLst/>
            </a:prstGeom>
          </p:spPr>
          <p:txBody>
            <a:bodyPr anchor="t" rtlCol="false" tIns="0" lIns="0" bIns="0" rIns="0">
              <a:spAutoFit/>
            </a:bodyPr>
            <a:lstStyle/>
            <a:p>
              <a:pPr>
                <a:lnSpc>
                  <a:spcPts val="3317"/>
                </a:lnSpc>
              </a:pPr>
              <a:r>
                <a:rPr lang="en-US" sz="2552" spc="255">
                  <a:solidFill>
                    <a:srgbClr val="FFFFFF"/>
                  </a:solidFill>
                  <a:latin typeface="Aileron"/>
                </a:rPr>
                <a:t>AT THE CORE OF LLMS, TRANSFORMER MODELS EMPLOY ATTENTION MECHANISMS TO PROCESS INPUT DATA. THESE MECHANISMS ENABLE THE MODEL TO WEIGH AND PRIORITIZE DIFFERENT PARTS OF THE INPUT TEXT, FOCUSING ON CRUCIAL ELEMENTS WHILE CONSIDERING THE ENTIRE CONTEXT. BY ATTENDING TO RELEVANT SEGMENTS AND RELATIONSHIPS WITHIN THE TEXT, TRANSFORMERS CAN CAPTURE DEPENDENCIES, UNDERSTAND CONTEXT, AND GENERATE RESPONSES THAT ALIGN WITH THE INPUT CONTEXT, LEADING TO MORE COHERENT AND CONTEXTUALLY RELEVANT OUTPUTS.</a:t>
              </a:r>
            </a:p>
          </p:txBody>
        </p:sp>
      </p:grpSp>
      <p:sp>
        <p:nvSpPr>
          <p:cNvPr name="TextBox 12" id="12"/>
          <p:cNvSpPr txBox="true"/>
          <p:nvPr/>
        </p:nvSpPr>
        <p:spPr>
          <a:xfrm rot="5400000">
            <a:off x="13932560" y="5592470"/>
            <a:ext cx="6643956" cy="687705"/>
          </a:xfrm>
          <a:prstGeom prst="rect">
            <a:avLst/>
          </a:prstGeom>
        </p:spPr>
        <p:txBody>
          <a:bodyPr anchor="t" rtlCol="false" tIns="0" lIns="0" bIns="0" rIns="0">
            <a:spAutoFit/>
          </a:bodyPr>
          <a:lstStyle/>
          <a:p>
            <a:pPr>
              <a:lnSpc>
                <a:spcPts val="2730"/>
              </a:lnSpc>
            </a:pPr>
            <a:r>
              <a:rPr lang="en-US" sz="2100" spc="210">
                <a:solidFill>
                  <a:srgbClr val="FFFFFF"/>
                </a:solidFill>
                <a:latin typeface="Aileron"/>
              </a:rPr>
              <a:t>National Microsoft Tech Camp 2023</a:t>
            </a:r>
          </a:p>
          <a:p>
            <a:pPr>
              <a:lnSpc>
                <a:spcPts val="2730"/>
              </a:lnSpc>
            </a:pP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FEFEFE"/>
        </a:solidFill>
      </p:bgPr>
    </p:bg>
    <p:spTree>
      <p:nvGrpSpPr>
        <p:cNvPr id="1" name=""/>
        <p:cNvGrpSpPr/>
        <p:nvPr/>
      </p:nvGrpSpPr>
      <p:grpSpPr>
        <a:xfrm>
          <a:off x="0" y="0"/>
          <a:ext cx="0" cy="0"/>
          <a:chOff x="0" y="0"/>
          <a:chExt cx="0" cy="0"/>
        </a:xfrm>
      </p:grpSpPr>
      <p:sp>
        <p:nvSpPr>
          <p:cNvPr name="Freeform 2" id="2"/>
          <p:cNvSpPr/>
          <p:nvPr/>
        </p:nvSpPr>
        <p:spPr>
          <a:xfrm flipH="false" flipV="false" rot="0">
            <a:off x="1714452" y="496996"/>
            <a:ext cx="15082612" cy="9157300"/>
          </a:xfrm>
          <a:custGeom>
            <a:avLst/>
            <a:gdLst/>
            <a:ahLst/>
            <a:cxnLst/>
            <a:rect r="r" b="b" t="t" l="l"/>
            <a:pathLst>
              <a:path h="9157300" w="15082612">
                <a:moveTo>
                  <a:pt x="0" y="0"/>
                </a:moveTo>
                <a:lnTo>
                  <a:pt x="15082613" y="0"/>
                </a:lnTo>
                <a:lnTo>
                  <a:pt x="15082613" y="9157301"/>
                </a:lnTo>
                <a:lnTo>
                  <a:pt x="0" y="9157301"/>
                </a:lnTo>
                <a:lnTo>
                  <a:pt x="0" y="0"/>
                </a:lnTo>
                <a:close/>
              </a:path>
            </a:pathLst>
          </a:custGeom>
          <a:blipFill>
            <a:blip r:embed="rId2"/>
            <a:stretch>
              <a:fillRect l="0" t="0" r="0" b="0"/>
            </a:stretch>
          </a:blipFill>
        </p:spPr>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FDFDFC"/>
        </a:solidFill>
      </p:bgPr>
    </p:bg>
    <p:spTree>
      <p:nvGrpSpPr>
        <p:cNvPr id="1" name=""/>
        <p:cNvGrpSpPr/>
        <p:nvPr/>
      </p:nvGrpSpPr>
      <p:grpSpPr>
        <a:xfrm>
          <a:off x="0" y="0"/>
          <a:ext cx="0" cy="0"/>
          <a:chOff x="0" y="0"/>
          <a:chExt cx="0" cy="0"/>
        </a:xfrm>
      </p:grpSpPr>
      <p:sp>
        <p:nvSpPr>
          <p:cNvPr name="Freeform 2" id="2"/>
          <p:cNvSpPr/>
          <p:nvPr/>
        </p:nvSpPr>
        <p:spPr>
          <a:xfrm flipH="false" flipV="false" rot="0">
            <a:off x="3135625" y="236368"/>
            <a:ext cx="12778934" cy="10050632"/>
          </a:xfrm>
          <a:custGeom>
            <a:avLst/>
            <a:gdLst/>
            <a:ahLst/>
            <a:cxnLst/>
            <a:rect r="r" b="b" t="t" l="l"/>
            <a:pathLst>
              <a:path h="10050632" w="12778934">
                <a:moveTo>
                  <a:pt x="0" y="0"/>
                </a:moveTo>
                <a:lnTo>
                  <a:pt x="12778934" y="0"/>
                </a:lnTo>
                <a:lnTo>
                  <a:pt x="12778934" y="10050632"/>
                </a:lnTo>
                <a:lnTo>
                  <a:pt x="0" y="10050632"/>
                </a:lnTo>
                <a:lnTo>
                  <a:pt x="0" y="0"/>
                </a:lnTo>
                <a:close/>
              </a:path>
            </a:pathLst>
          </a:custGeom>
          <a:blipFill>
            <a:blip r:embed="rId2"/>
            <a:stretch>
              <a:fillRect l="0" t="0" r="0" b="0"/>
            </a:stretch>
          </a:blipFill>
        </p:spPr>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191919"/>
        </a:solidFill>
      </p:bgPr>
    </p:bg>
    <p:spTree>
      <p:nvGrpSpPr>
        <p:cNvPr id="1" name=""/>
        <p:cNvGrpSpPr/>
        <p:nvPr/>
      </p:nvGrpSpPr>
      <p:grpSpPr>
        <a:xfrm>
          <a:off x="0" y="0"/>
          <a:ext cx="0" cy="0"/>
          <a:chOff x="0" y="0"/>
          <a:chExt cx="0" cy="0"/>
        </a:xfrm>
      </p:grpSpPr>
      <p:grpSp>
        <p:nvGrpSpPr>
          <p:cNvPr name="Group 2" id="2"/>
          <p:cNvGrpSpPr/>
          <p:nvPr/>
        </p:nvGrpSpPr>
        <p:grpSpPr>
          <a:xfrm rot="0">
            <a:off x="0" y="10124017"/>
            <a:ext cx="16192500" cy="172508"/>
            <a:chOff x="0" y="0"/>
            <a:chExt cx="4264691" cy="45434"/>
          </a:xfrm>
        </p:grpSpPr>
        <p:sp>
          <p:nvSpPr>
            <p:cNvPr name="Freeform 3" id="3"/>
            <p:cNvSpPr/>
            <p:nvPr/>
          </p:nvSpPr>
          <p:spPr>
            <a:xfrm flipH="false" flipV="false" rot="0">
              <a:off x="0" y="0"/>
              <a:ext cx="4264691" cy="45434"/>
            </a:xfrm>
            <a:custGeom>
              <a:avLst/>
              <a:gdLst/>
              <a:ahLst/>
              <a:cxnLst/>
              <a:rect r="r" b="b" t="t" l="l"/>
              <a:pathLst>
                <a:path h="45434" w="4264691">
                  <a:moveTo>
                    <a:pt x="0" y="0"/>
                  </a:moveTo>
                  <a:lnTo>
                    <a:pt x="4264691" y="0"/>
                  </a:lnTo>
                  <a:lnTo>
                    <a:pt x="4264691" y="45434"/>
                  </a:lnTo>
                  <a:lnTo>
                    <a:pt x="0" y="45434"/>
                  </a:lnTo>
                  <a:close/>
                </a:path>
              </a:pathLst>
            </a:custGeom>
            <a:solidFill>
              <a:srgbClr val="3EDAD8"/>
            </a:solidFill>
          </p:spPr>
        </p:sp>
        <p:sp>
          <p:nvSpPr>
            <p:cNvPr name="TextBox 4" id="4"/>
            <p:cNvSpPr txBox="true"/>
            <p:nvPr/>
          </p:nvSpPr>
          <p:spPr>
            <a:xfrm>
              <a:off x="0" y="-57150"/>
              <a:ext cx="4264691" cy="102584"/>
            </a:xfrm>
            <a:prstGeom prst="rect">
              <a:avLst/>
            </a:prstGeom>
          </p:spPr>
          <p:txBody>
            <a:bodyPr anchor="ctr" rtlCol="false" tIns="50800" lIns="50800" bIns="50800" rIns="50800"/>
            <a:lstStyle/>
            <a:p>
              <a:pPr algn="ctr">
                <a:lnSpc>
                  <a:spcPts val="3299"/>
                </a:lnSpc>
              </a:pPr>
            </a:p>
          </p:txBody>
        </p:sp>
      </p:grpSp>
      <p:grpSp>
        <p:nvGrpSpPr>
          <p:cNvPr name="Group 5" id="5"/>
          <p:cNvGrpSpPr/>
          <p:nvPr/>
        </p:nvGrpSpPr>
        <p:grpSpPr>
          <a:xfrm rot="0">
            <a:off x="16192500" y="0"/>
            <a:ext cx="2283181" cy="167947"/>
            <a:chOff x="0" y="0"/>
            <a:chExt cx="601332" cy="44233"/>
          </a:xfrm>
        </p:grpSpPr>
        <p:sp>
          <p:nvSpPr>
            <p:cNvPr name="Freeform 6" id="6"/>
            <p:cNvSpPr/>
            <p:nvPr/>
          </p:nvSpPr>
          <p:spPr>
            <a:xfrm flipH="false" flipV="false" rot="0">
              <a:off x="0" y="0"/>
              <a:ext cx="601332" cy="44233"/>
            </a:xfrm>
            <a:custGeom>
              <a:avLst/>
              <a:gdLst/>
              <a:ahLst/>
              <a:cxnLst/>
              <a:rect r="r" b="b" t="t" l="l"/>
              <a:pathLst>
                <a:path h="44233" w="601332">
                  <a:moveTo>
                    <a:pt x="0" y="0"/>
                  </a:moveTo>
                  <a:lnTo>
                    <a:pt x="601332" y="0"/>
                  </a:lnTo>
                  <a:lnTo>
                    <a:pt x="601332" y="44233"/>
                  </a:lnTo>
                  <a:lnTo>
                    <a:pt x="0" y="44233"/>
                  </a:lnTo>
                  <a:close/>
                </a:path>
              </a:pathLst>
            </a:custGeom>
            <a:solidFill>
              <a:srgbClr val="3EDAD8"/>
            </a:solidFill>
          </p:spPr>
        </p:sp>
        <p:sp>
          <p:nvSpPr>
            <p:cNvPr name="TextBox 7" id="7"/>
            <p:cNvSpPr txBox="true"/>
            <p:nvPr/>
          </p:nvSpPr>
          <p:spPr>
            <a:xfrm>
              <a:off x="0" y="-57150"/>
              <a:ext cx="601332" cy="101383"/>
            </a:xfrm>
            <a:prstGeom prst="rect">
              <a:avLst/>
            </a:prstGeom>
          </p:spPr>
          <p:txBody>
            <a:bodyPr anchor="ctr" rtlCol="false" tIns="50800" lIns="50800" bIns="50800" rIns="50800"/>
            <a:lstStyle/>
            <a:p>
              <a:pPr algn="ctr">
                <a:lnSpc>
                  <a:spcPts val="3299"/>
                </a:lnSpc>
              </a:pPr>
            </a:p>
          </p:txBody>
        </p:sp>
      </p:grpSp>
      <p:sp>
        <p:nvSpPr>
          <p:cNvPr name="Freeform 8" id="8"/>
          <p:cNvSpPr/>
          <p:nvPr/>
        </p:nvSpPr>
        <p:spPr>
          <a:xfrm flipH="false" flipV="false" rot="0">
            <a:off x="16834375" y="622825"/>
            <a:ext cx="811750" cy="811750"/>
          </a:xfrm>
          <a:custGeom>
            <a:avLst/>
            <a:gdLst/>
            <a:ahLst/>
            <a:cxnLst/>
            <a:rect r="r" b="b" t="t" l="l"/>
            <a:pathLst>
              <a:path h="811750" w="811750">
                <a:moveTo>
                  <a:pt x="0" y="0"/>
                </a:moveTo>
                <a:lnTo>
                  <a:pt x="811750" y="0"/>
                </a:lnTo>
                <a:lnTo>
                  <a:pt x="811750" y="811750"/>
                </a:lnTo>
                <a:lnTo>
                  <a:pt x="0" y="8117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9" id="9"/>
          <p:cNvGrpSpPr/>
          <p:nvPr/>
        </p:nvGrpSpPr>
        <p:grpSpPr>
          <a:xfrm rot="0">
            <a:off x="1138450" y="1997403"/>
            <a:ext cx="13629420" cy="7260897"/>
            <a:chOff x="0" y="0"/>
            <a:chExt cx="18172560" cy="9681196"/>
          </a:xfrm>
        </p:grpSpPr>
        <p:sp>
          <p:nvSpPr>
            <p:cNvPr name="TextBox 10" id="10"/>
            <p:cNvSpPr txBox="true"/>
            <p:nvPr/>
          </p:nvSpPr>
          <p:spPr>
            <a:xfrm rot="0">
              <a:off x="0" y="76200"/>
              <a:ext cx="18172560" cy="3084239"/>
            </a:xfrm>
            <a:prstGeom prst="rect">
              <a:avLst/>
            </a:prstGeom>
          </p:spPr>
          <p:txBody>
            <a:bodyPr anchor="t" rtlCol="false" tIns="0" lIns="0" bIns="0" rIns="0">
              <a:spAutoFit/>
            </a:bodyPr>
            <a:lstStyle/>
            <a:p>
              <a:pPr>
                <a:lnSpc>
                  <a:spcPts val="8967"/>
                </a:lnSpc>
              </a:pPr>
              <a:r>
                <a:rPr lang="en-US" sz="8152">
                  <a:solidFill>
                    <a:srgbClr val="3EDAD8"/>
                  </a:solidFill>
                  <a:latin typeface="Aileron Heavy"/>
                </a:rPr>
                <a:t>Title: Role of Training Data in Model Comprehension</a:t>
              </a:r>
            </a:p>
          </p:txBody>
        </p:sp>
        <p:sp>
          <p:nvSpPr>
            <p:cNvPr name="TextBox 11" id="11"/>
            <p:cNvSpPr txBox="true"/>
            <p:nvPr/>
          </p:nvSpPr>
          <p:spPr>
            <a:xfrm rot="0">
              <a:off x="0" y="3512638"/>
              <a:ext cx="18172560" cy="6168558"/>
            </a:xfrm>
            <a:prstGeom prst="rect">
              <a:avLst/>
            </a:prstGeom>
          </p:spPr>
          <p:txBody>
            <a:bodyPr anchor="t" rtlCol="false" tIns="0" lIns="0" bIns="0" rIns="0">
              <a:spAutoFit/>
            </a:bodyPr>
            <a:lstStyle/>
            <a:p>
              <a:pPr>
                <a:lnSpc>
                  <a:spcPts val="3654"/>
                </a:lnSpc>
              </a:pPr>
              <a:r>
                <a:rPr lang="en-US" sz="2810" spc="281">
                  <a:solidFill>
                    <a:srgbClr val="FFFFFF"/>
                  </a:solidFill>
                  <a:latin typeface="Aileron"/>
                </a:rPr>
                <a:t>THE TRAINING DATA FORMS THE BEDROCK OF LLM COMPREHENSION. THESE MODELS ARE TRAINED ON VAST AND DIVERSE DATASETS COMPRISING TEXT FROM VARIOUS SOURCES, INCLUDING BOOKS, ARTICLES, WEBSITES, AND MORE. THE QUALITY, QUANTITY, AND DIVERSITY OF THIS TRAINING DATA SIGNIFICANTLY INFLUENCE THE MODEL'S LANGUAGE COMPREHENSION CAPABILITIES. THROUGH EXPOSURE TO DIVERSE LINGUISTIC PATTERNS AND CONTEXTS, LLMS LEARN TO RECOGNIZE AND REPLICATE LANGUAGE STRUCTURES, IMPROVING THEIR ABILITY TO UNDERSTAND AND GENERATE HUMAN-LIKE TEXT.</a:t>
              </a:r>
            </a:p>
          </p:txBody>
        </p:sp>
      </p:grpSp>
      <p:sp>
        <p:nvSpPr>
          <p:cNvPr name="TextBox 12" id="12"/>
          <p:cNvSpPr txBox="true"/>
          <p:nvPr/>
        </p:nvSpPr>
        <p:spPr>
          <a:xfrm rot="5400000">
            <a:off x="13932560" y="5592470"/>
            <a:ext cx="6643956" cy="687705"/>
          </a:xfrm>
          <a:prstGeom prst="rect">
            <a:avLst/>
          </a:prstGeom>
        </p:spPr>
        <p:txBody>
          <a:bodyPr anchor="t" rtlCol="false" tIns="0" lIns="0" bIns="0" rIns="0">
            <a:spAutoFit/>
          </a:bodyPr>
          <a:lstStyle/>
          <a:p>
            <a:pPr>
              <a:lnSpc>
                <a:spcPts val="2730"/>
              </a:lnSpc>
            </a:pPr>
            <a:r>
              <a:rPr lang="en-US" sz="2100" spc="210">
                <a:solidFill>
                  <a:srgbClr val="FFFFFF"/>
                </a:solidFill>
                <a:latin typeface="Aileron"/>
              </a:rPr>
              <a:t>National Microsoft Tech Camp 2023</a:t>
            </a:r>
          </a:p>
          <a:p>
            <a:pPr>
              <a:lnSpc>
                <a:spcPts val="2730"/>
              </a:lnSpc>
            </a:pP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bg>
      <p:bgPr>
        <a:solidFill>
          <a:srgbClr val="191919"/>
        </a:solidFill>
      </p:bgPr>
    </p:bg>
    <p:spTree>
      <p:nvGrpSpPr>
        <p:cNvPr id="1" name=""/>
        <p:cNvGrpSpPr/>
        <p:nvPr/>
      </p:nvGrpSpPr>
      <p:grpSpPr>
        <a:xfrm>
          <a:off x="0" y="0"/>
          <a:ext cx="0" cy="0"/>
          <a:chOff x="0" y="0"/>
          <a:chExt cx="0" cy="0"/>
        </a:xfrm>
      </p:grpSpPr>
      <p:sp>
        <p:nvSpPr>
          <p:cNvPr name="AutoShape 2" id="2"/>
          <p:cNvSpPr/>
          <p:nvPr/>
        </p:nvSpPr>
        <p:spPr>
          <a:xfrm>
            <a:off x="-1657588" y="7461647"/>
            <a:ext cx="5574506" cy="76200"/>
          </a:xfrm>
          <a:prstGeom prst="line">
            <a:avLst/>
          </a:prstGeom>
          <a:ln cap="flat" w="76200">
            <a:solidFill>
              <a:srgbClr val="13538A"/>
            </a:solidFill>
            <a:prstDash val="solid"/>
            <a:headEnd type="none" len="sm" w="sm"/>
            <a:tailEnd type="none" len="sm" w="sm"/>
          </a:ln>
        </p:spPr>
      </p:sp>
      <p:grpSp>
        <p:nvGrpSpPr>
          <p:cNvPr name="Group 3" id="3"/>
          <p:cNvGrpSpPr/>
          <p:nvPr/>
        </p:nvGrpSpPr>
        <p:grpSpPr>
          <a:xfrm rot="0">
            <a:off x="390049" y="3233261"/>
            <a:ext cx="1479232" cy="1479232"/>
            <a:chOff x="0" y="0"/>
            <a:chExt cx="1972310" cy="1972310"/>
          </a:xfrm>
        </p:grpSpPr>
        <p:grpSp>
          <p:nvGrpSpPr>
            <p:cNvPr name="Group 4" id="4"/>
            <p:cNvGrpSpPr/>
            <p:nvPr/>
          </p:nvGrpSpPr>
          <p:grpSpPr>
            <a:xfrm rot="0">
              <a:off x="0" y="0"/>
              <a:ext cx="1972310" cy="1972310"/>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3538A"/>
              </a:solidFill>
            </p:spPr>
          </p:sp>
          <p:sp>
            <p:nvSpPr>
              <p:cNvPr name="TextBox 6" id="6"/>
              <p:cNvSpPr txBox="true"/>
              <p:nvPr/>
            </p:nvSpPr>
            <p:spPr>
              <a:xfrm>
                <a:off x="76200" y="19050"/>
                <a:ext cx="660400" cy="717550"/>
              </a:xfrm>
              <a:prstGeom prst="rect">
                <a:avLst/>
              </a:prstGeom>
            </p:spPr>
            <p:txBody>
              <a:bodyPr anchor="ctr" rtlCol="false" tIns="50800" lIns="50800" bIns="50800" rIns="50800"/>
              <a:lstStyle/>
              <a:p>
                <a:pPr algn="ctr">
                  <a:lnSpc>
                    <a:spcPts val="3299"/>
                  </a:lnSpc>
                </a:pPr>
              </a:p>
            </p:txBody>
          </p:sp>
        </p:grpSp>
        <p:sp>
          <p:nvSpPr>
            <p:cNvPr name="Freeform 7" id="7"/>
            <p:cNvSpPr/>
            <p:nvPr/>
          </p:nvSpPr>
          <p:spPr>
            <a:xfrm flipH="false" flipV="false" rot="0">
              <a:off x="386865" y="558813"/>
              <a:ext cx="1198581" cy="916914"/>
            </a:xfrm>
            <a:custGeom>
              <a:avLst/>
              <a:gdLst/>
              <a:ahLst/>
              <a:cxnLst/>
              <a:rect r="r" b="b" t="t" l="l"/>
              <a:pathLst>
                <a:path h="916914" w="1198581">
                  <a:moveTo>
                    <a:pt x="0" y="0"/>
                  </a:moveTo>
                  <a:lnTo>
                    <a:pt x="1198580" y="0"/>
                  </a:lnTo>
                  <a:lnTo>
                    <a:pt x="1198580" y="916914"/>
                  </a:lnTo>
                  <a:lnTo>
                    <a:pt x="0" y="91691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grpSp>
        <p:nvGrpSpPr>
          <p:cNvPr name="Group 8" id="8"/>
          <p:cNvGrpSpPr/>
          <p:nvPr/>
        </p:nvGrpSpPr>
        <p:grpSpPr>
          <a:xfrm rot="0">
            <a:off x="3811062" y="4360320"/>
            <a:ext cx="1479232" cy="1479232"/>
            <a:chOff x="0" y="0"/>
            <a:chExt cx="1972310" cy="1972310"/>
          </a:xfrm>
        </p:grpSpPr>
        <p:grpSp>
          <p:nvGrpSpPr>
            <p:cNvPr name="Group 9" id="9"/>
            <p:cNvGrpSpPr/>
            <p:nvPr/>
          </p:nvGrpSpPr>
          <p:grpSpPr>
            <a:xfrm rot="0">
              <a:off x="0" y="0"/>
              <a:ext cx="1972310" cy="1972310"/>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C92D5"/>
              </a:solidFill>
            </p:spPr>
          </p:sp>
          <p:sp>
            <p:nvSpPr>
              <p:cNvPr name="TextBox 11" id="11"/>
              <p:cNvSpPr txBox="true"/>
              <p:nvPr/>
            </p:nvSpPr>
            <p:spPr>
              <a:xfrm>
                <a:off x="76200" y="19050"/>
                <a:ext cx="660400" cy="717550"/>
              </a:xfrm>
              <a:prstGeom prst="rect">
                <a:avLst/>
              </a:prstGeom>
            </p:spPr>
            <p:txBody>
              <a:bodyPr anchor="ctr" rtlCol="false" tIns="50800" lIns="50800" bIns="50800" rIns="50800"/>
              <a:lstStyle/>
              <a:p>
                <a:pPr algn="ctr">
                  <a:lnSpc>
                    <a:spcPts val="3299"/>
                  </a:lnSpc>
                </a:pPr>
              </a:p>
            </p:txBody>
          </p:sp>
        </p:grpSp>
        <p:sp>
          <p:nvSpPr>
            <p:cNvPr name="Freeform 12" id="12"/>
            <p:cNvSpPr/>
            <p:nvPr/>
          </p:nvSpPr>
          <p:spPr>
            <a:xfrm flipH="false" flipV="false" rot="0">
              <a:off x="584238" y="399415"/>
              <a:ext cx="803834" cy="1173480"/>
            </a:xfrm>
            <a:custGeom>
              <a:avLst/>
              <a:gdLst/>
              <a:ahLst/>
              <a:cxnLst/>
              <a:rect r="r" b="b" t="t" l="l"/>
              <a:pathLst>
                <a:path h="1173480" w="803834">
                  <a:moveTo>
                    <a:pt x="0" y="0"/>
                  </a:moveTo>
                  <a:lnTo>
                    <a:pt x="803834" y="0"/>
                  </a:lnTo>
                  <a:lnTo>
                    <a:pt x="803834" y="1173480"/>
                  </a:lnTo>
                  <a:lnTo>
                    <a:pt x="0" y="117348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grpSp>
        <p:nvGrpSpPr>
          <p:cNvPr name="Group 13" id="13"/>
          <p:cNvGrpSpPr/>
          <p:nvPr/>
        </p:nvGrpSpPr>
        <p:grpSpPr>
          <a:xfrm rot="0">
            <a:off x="7233394" y="3233261"/>
            <a:ext cx="1479232" cy="1479232"/>
            <a:chOff x="0" y="0"/>
            <a:chExt cx="1972310" cy="1972310"/>
          </a:xfrm>
        </p:grpSpPr>
        <p:grpSp>
          <p:nvGrpSpPr>
            <p:cNvPr name="Group 14" id="14"/>
            <p:cNvGrpSpPr/>
            <p:nvPr/>
          </p:nvGrpSpPr>
          <p:grpSpPr>
            <a:xfrm rot="0">
              <a:off x="0" y="0"/>
              <a:ext cx="1972310" cy="1972310"/>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EDAD8"/>
              </a:solidFill>
            </p:spPr>
          </p:sp>
          <p:sp>
            <p:nvSpPr>
              <p:cNvPr name="TextBox 16" id="16"/>
              <p:cNvSpPr txBox="true"/>
              <p:nvPr/>
            </p:nvSpPr>
            <p:spPr>
              <a:xfrm>
                <a:off x="76200" y="19050"/>
                <a:ext cx="660400" cy="717550"/>
              </a:xfrm>
              <a:prstGeom prst="rect">
                <a:avLst/>
              </a:prstGeom>
            </p:spPr>
            <p:txBody>
              <a:bodyPr anchor="ctr" rtlCol="false" tIns="50800" lIns="50800" bIns="50800" rIns="50800"/>
              <a:lstStyle/>
              <a:p>
                <a:pPr algn="ctr">
                  <a:lnSpc>
                    <a:spcPts val="3299"/>
                  </a:lnSpc>
                </a:pPr>
              </a:p>
            </p:txBody>
          </p:sp>
        </p:grpSp>
        <p:sp>
          <p:nvSpPr>
            <p:cNvPr name="Freeform 17" id="17"/>
            <p:cNvSpPr/>
            <p:nvPr/>
          </p:nvSpPr>
          <p:spPr>
            <a:xfrm flipH="false" flipV="false" rot="0">
              <a:off x="423853" y="525256"/>
              <a:ext cx="1124605" cy="984029"/>
            </a:xfrm>
            <a:custGeom>
              <a:avLst/>
              <a:gdLst/>
              <a:ahLst/>
              <a:cxnLst/>
              <a:rect r="r" b="b" t="t" l="l"/>
              <a:pathLst>
                <a:path h="984029" w="1124605">
                  <a:moveTo>
                    <a:pt x="0" y="0"/>
                  </a:moveTo>
                  <a:lnTo>
                    <a:pt x="1124604" y="0"/>
                  </a:lnTo>
                  <a:lnTo>
                    <a:pt x="1124604" y="984028"/>
                  </a:lnTo>
                  <a:lnTo>
                    <a:pt x="0" y="98402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grpSp>
        <p:nvGrpSpPr>
          <p:cNvPr name="Group 18" id="18"/>
          <p:cNvGrpSpPr/>
          <p:nvPr/>
        </p:nvGrpSpPr>
        <p:grpSpPr>
          <a:xfrm rot="0">
            <a:off x="14048720" y="3233261"/>
            <a:ext cx="1479232" cy="1479232"/>
            <a:chOff x="0" y="0"/>
            <a:chExt cx="1972310" cy="1972310"/>
          </a:xfrm>
        </p:grpSpPr>
        <p:grpSp>
          <p:nvGrpSpPr>
            <p:cNvPr name="Group 19" id="19"/>
            <p:cNvGrpSpPr/>
            <p:nvPr/>
          </p:nvGrpSpPr>
          <p:grpSpPr>
            <a:xfrm rot="0">
              <a:off x="0" y="0"/>
              <a:ext cx="1972310" cy="1972310"/>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EDAD8"/>
              </a:solidFill>
            </p:spPr>
          </p:sp>
          <p:sp>
            <p:nvSpPr>
              <p:cNvPr name="TextBox 21" id="21"/>
              <p:cNvSpPr txBox="true"/>
              <p:nvPr/>
            </p:nvSpPr>
            <p:spPr>
              <a:xfrm>
                <a:off x="76200" y="19050"/>
                <a:ext cx="660400" cy="717550"/>
              </a:xfrm>
              <a:prstGeom prst="rect">
                <a:avLst/>
              </a:prstGeom>
            </p:spPr>
            <p:txBody>
              <a:bodyPr anchor="ctr" rtlCol="false" tIns="50800" lIns="50800" bIns="50800" rIns="50800"/>
              <a:lstStyle/>
              <a:p>
                <a:pPr algn="ctr">
                  <a:lnSpc>
                    <a:spcPts val="3299"/>
                  </a:lnSpc>
                </a:pPr>
              </a:p>
            </p:txBody>
          </p:sp>
        </p:grpSp>
        <p:sp>
          <p:nvSpPr>
            <p:cNvPr name="Freeform 22" id="22"/>
            <p:cNvSpPr/>
            <p:nvPr/>
          </p:nvSpPr>
          <p:spPr>
            <a:xfrm flipH="false" flipV="false" rot="0">
              <a:off x="435398" y="466513"/>
              <a:ext cx="1101513" cy="1101513"/>
            </a:xfrm>
            <a:custGeom>
              <a:avLst/>
              <a:gdLst/>
              <a:ahLst/>
              <a:cxnLst/>
              <a:rect r="r" b="b" t="t" l="l"/>
              <a:pathLst>
                <a:path h="1101513" w="1101513">
                  <a:moveTo>
                    <a:pt x="0" y="0"/>
                  </a:moveTo>
                  <a:lnTo>
                    <a:pt x="1101514" y="0"/>
                  </a:lnTo>
                  <a:lnTo>
                    <a:pt x="1101514" y="1101514"/>
                  </a:lnTo>
                  <a:lnTo>
                    <a:pt x="0" y="110151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grpSp>
        <p:nvGrpSpPr>
          <p:cNvPr name="Group 23" id="23"/>
          <p:cNvGrpSpPr/>
          <p:nvPr/>
        </p:nvGrpSpPr>
        <p:grpSpPr>
          <a:xfrm rot="0">
            <a:off x="10627048" y="5099936"/>
            <a:ext cx="1479232" cy="1479232"/>
            <a:chOff x="0" y="0"/>
            <a:chExt cx="1972310" cy="1972310"/>
          </a:xfrm>
        </p:grpSpPr>
        <p:grpSp>
          <p:nvGrpSpPr>
            <p:cNvPr name="Group 24" id="24"/>
            <p:cNvGrpSpPr/>
            <p:nvPr/>
          </p:nvGrpSpPr>
          <p:grpSpPr>
            <a:xfrm rot="0">
              <a:off x="0" y="0"/>
              <a:ext cx="1972310" cy="1972310"/>
              <a:chOff x="0" y="0"/>
              <a:chExt cx="812800" cy="812800"/>
            </a:xfrm>
          </p:grpSpPr>
          <p:sp>
            <p:nvSpPr>
              <p:cNvPr name="Freeform 25" id="2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EDAD8"/>
              </a:solidFill>
            </p:spPr>
          </p:sp>
          <p:sp>
            <p:nvSpPr>
              <p:cNvPr name="TextBox 26" id="26"/>
              <p:cNvSpPr txBox="true"/>
              <p:nvPr/>
            </p:nvSpPr>
            <p:spPr>
              <a:xfrm>
                <a:off x="76200" y="19050"/>
                <a:ext cx="660400" cy="717550"/>
              </a:xfrm>
              <a:prstGeom prst="rect">
                <a:avLst/>
              </a:prstGeom>
            </p:spPr>
            <p:txBody>
              <a:bodyPr anchor="ctr" rtlCol="false" tIns="50800" lIns="50800" bIns="50800" rIns="50800"/>
              <a:lstStyle/>
              <a:p>
                <a:pPr algn="ctr">
                  <a:lnSpc>
                    <a:spcPts val="3299"/>
                  </a:lnSpc>
                </a:pPr>
              </a:p>
            </p:txBody>
          </p:sp>
        </p:grpSp>
        <p:sp>
          <p:nvSpPr>
            <p:cNvPr name="Freeform 27" id="27"/>
            <p:cNvSpPr/>
            <p:nvPr/>
          </p:nvSpPr>
          <p:spPr>
            <a:xfrm flipH="false" flipV="false" rot="0">
              <a:off x="351756" y="394301"/>
              <a:ext cx="1268798" cy="1268798"/>
            </a:xfrm>
            <a:custGeom>
              <a:avLst/>
              <a:gdLst/>
              <a:ahLst/>
              <a:cxnLst/>
              <a:rect r="r" b="b" t="t" l="l"/>
              <a:pathLst>
                <a:path h="1268798" w="1268798">
                  <a:moveTo>
                    <a:pt x="0" y="0"/>
                  </a:moveTo>
                  <a:lnTo>
                    <a:pt x="1268798" y="0"/>
                  </a:lnTo>
                  <a:lnTo>
                    <a:pt x="1268798" y="1268798"/>
                  </a:lnTo>
                  <a:lnTo>
                    <a:pt x="0" y="1268798"/>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grpSp>
      <p:grpSp>
        <p:nvGrpSpPr>
          <p:cNvPr name="Group 28" id="28"/>
          <p:cNvGrpSpPr/>
          <p:nvPr/>
        </p:nvGrpSpPr>
        <p:grpSpPr>
          <a:xfrm rot="0">
            <a:off x="0" y="0"/>
            <a:ext cx="16192500" cy="172508"/>
            <a:chOff x="0" y="0"/>
            <a:chExt cx="4264691" cy="45434"/>
          </a:xfrm>
        </p:grpSpPr>
        <p:sp>
          <p:nvSpPr>
            <p:cNvPr name="Freeform 29" id="29"/>
            <p:cNvSpPr/>
            <p:nvPr/>
          </p:nvSpPr>
          <p:spPr>
            <a:xfrm flipH="false" flipV="false" rot="0">
              <a:off x="0" y="0"/>
              <a:ext cx="4264691" cy="45434"/>
            </a:xfrm>
            <a:custGeom>
              <a:avLst/>
              <a:gdLst/>
              <a:ahLst/>
              <a:cxnLst/>
              <a:rect r="r" b="b" t="t" l="l"/>
              <a:pathLst>
                <a:path h="45434" w="4264691">
                  <a:moveTo>
                    <a:pt x="0" y="0"/>
                  </a:moveTo>
                  <a:lnTo>
                    <a:pt x="4264691" y="0"/>
                  </a:lnTo>
                  <a:lnTo>
                    <a:pt x="4264691" y="45434"/>
                  </a:lnTo>
                  <a:lnTo>
                    <a:pt x="0" y="45434"/>
                  </a:lnTo>
                  <a:close/>
                </a:path>
              </a:pathLst>
            </a:custGeom>
            <a:solidFill>
              <a:srgbClr val="3EDAD8"/>
            </a:solidFill>
          </p:spPr>
        </p:sp>
        <p:sp>
          <p:nvSpPr>
            <p:cNvPr name="TextBox 30" id="30"/>
            <p:cNvSpPr txBox="true"/>
            <p:nvPr/>
          </p:nvSpPr>
          <p:spPr>
            <a:xfrm>
              <a:off x="0" y="-57150"/>
              <a:ext cx="4264691" cy="102584"/>
            </a:xfrm>
            <a:prstGeom prst="rect">
              <a:avLst/>
            </a:prstGeom>
          </p:spPr>
          <p:txBody>
            <a:bodyPr anchor="ctr" rtlCol="false" tIns="50800" lIns="50800" bIns="50800" rIns="50800"/>
            <a:lstStyle/>
            <a:p>
              <a:pPr algn="ctr">
                <a:lnSpc>
                  <a:spcPts val="3299"/>
                </a:lnSpc>
              </a:pPr>
            </a:p>
          </p:txBody>
        </p:sp>
      </p:grpSp>
      <p:grpSp>
        <p:nvGrpSpPr>
          <p:cNvPr name="Group 31" id="31"/>
          <p:cNvGrpSpPr/>
          <p:nvPr/>
        </p:nvGrpSpPr>
        <p:grpSpPr>
          <a:xfrm rot="0">
            <a:off x="1028700" y="772160"/>
            <a:ext cx="8888166" cy="1426211"/>
            <a:chOff x="0" y="0"/>
            <a:chExt cx="11850888" cy="1901615"/>
          </a:xfrm>
        </p:grpSpPr>
        <p:sp>
          <p:nvSpPr>
            <p:cNvPr name="TextBox 32" id="32"/>
            <p:cNvSpPr txBox="true"/>
            <p:nvPr/>
          </p:nvSpPr>
          <p:spPr>
            <a:xfrm rot="0">
              <a:off x="0" y="-57150"/>
              <a:ext cx="11850888" cy="1311064"/>
            </a:xfrm>
            <a:prstGeom prst="rect">
              <a:avLst/>
            </a:prstGeom>
          </p:spPr>
          <p:txBody>
            <a:bodyPr anchor="t" rtlCol="false" tIns="0" lIns="0" bIns="0" rIns="0">
              <a:spAutoFit/>
            </a:bodyPr>
            <a:lstStyle/>
            <a:p>
              <a:pPr>
                <a:lnSpc>
                  <a:spcPts val="8059"/>
                </a:lnSpc>
              </a:pPr>
              <a:r>
                <a:rPr lang="en-US" sz="6199" spc="185">
                  <a:solidFill>
                    <a:srgbClr val="3EDAD8"/>
                  </a:solidFill>
                  <a:latin typeface="Aileron Heavy"/>
                </a:rPr>
                <a:t>Applications of LLMs</a:t>
              </a:r>
            </a:p>
          </p:txBody>
        </p:sp>
        <p:sp>
          <p:nvSpPr>
            <p:cNvPr name="TextBox 33" id="33"/>
            <p:cNvSpPr txBox="true"/>
            <p:nvPr/>
          </p:nvSpPr>
          <p:spPr>
            <a:xfrm rot="0">
              <a:off x="0" y="1410124"/>
              <a:ext cx="11850888" cy="491490"/>
            </a:xfrm>
            <a:prstGeom prst="rect">
              <a:avLst/>
            </a:prstGeom>
          </p:spPr>
          <p:txBody>
            <a:bodyPr anchor="t" rtlCol="false" tIns="0" lIns="0" bIns="0" rIns="0">
              <a:spAutoFit/>
            </a:bodyPr>
            <a:lstStyle/>
            <a:p>
              <a:pPr>
                <a:lnSpc>
                  <a:spcPts val="3299"/>
                </a:lnSpc>
              </a:pPr>
              <a:r>
                <a:rPr lang="en-US" sz="2199" spc="65">
                  <a:solidFill>
                    <a:srgbClr val="FFFFFF"/>
                  </a:solidFill>
                  <a:latin typeface="Aileron"/>
                </a:rPr>
                <a:t>Exploring the Impact of Advanced AI in Language Processing</a:t>
              </a:r>
            </a:p>
          </p:txBody>
        </p:sp>
      </p:grpSp>
      <p:grpSp>
        <p:nvGrpSpPr>
          <p:cNvPr name="Group 34" id="34"/>
          <p:cNvGrpSpPr/>
          <p:nvPr/>
        </p:nvGrpSpPr>
        <p:grpSpPr>
          <a:xfrm rot="0">
            <a:off x="1455606" y="6969693"/>
            <a:ext cx="2676631" cy="3091180"/>
            <a:chOff x="0" y="0"/>
            <a:chExt cx="3568842" cy="4121574"/>
          </a:xfrm>
        </p:grpSpPr>
        <p:sp>
          <p:nvSpPr>
            <p:cNvPr name="TextBox 35" id="35"/>
            <p:cNvSpPr txBox="true"/>
            <p:nvPr/>
          </p:nvSpPr>
          <p:spPr>
            <a:xfrm rot="0">
              <a:off x="0" y="899583"/>
              <a:ext cx="3568842" cy="3221990"/>
            </a:xfrm>
            <a:prstGeom prst="rect">
              <a:avLst/>
            </a:prstGeom>
          </p:spPr>
          <p:txBody>
            <a:bodyPr anchor="t" rtlCol="false" tIns="0" lIns="0" bIns="0" rIns="0">
              <a:spAutoFit/>
            </a:bodyPr>
            <a:lstStyle/>
            <a:p>
              <a:pPr>
                <a:lnSpc>
                  <a:spcPts val="3299"/>
                </a:lnSpc>
              </a:pPr>
              <a:r>
                <a:rPr lang="en-US" sz="2199" spc="65">
                  <a:solidFill>
                    <a:srgbClr val="FFFFFF"/>
                  </a:solidFill>
                  <a:latin typeface="Aileron"/>
                </a:rPr>
                <a:t>These models are utilized in industries such as healthcare, finance, education, and entertainment, among others. </a:t>
              </a:r>
            </a:p>
          </p:txBody>
        </p:sp>
        <p:sp>
          <p:nvSpPr>
            <p:cNvPr name="TextBox 36" id="36"/>
            <p:cNvSpPr txBox="true"/>
            <p:nvPr/>
          </p:nvSpPr>
          <p:spPr>
            <a:xfrm rot="0">
              <a:off x="0" y="-38100"/>
              <a:ext cx="3568842" cy="740833"/>
            </a:xfrm>
            <a:prstGeom prst="rect">
              <a:avLst/>
            </a:prstGeom>
          </p:spPr>
          <p:txBody>
            <a:bodyPr anchor="t" rtlCol="false" tIns="0" lIns="0" bIns="0" rIns="0">
              <a:spAutoFit/>
            </a:bodyPr>
            <a:lstStyle/>
            <a:p>
              <a:pPr>
                <a:lnSpc>
                  <a:spcPts val="4549"/>
                </a:lnSpc>
              </a:pPr>
              <a:r>
                <a:rPr lang="en-US" sz="3499" spc="174">
                  <a:solidFill>
                    <a:srgbClr val="2C92D5"/>
                  </a:solidFill>
                  <a:latin typeface="Aileron Bold"/>
                </a:rPr>
                <a:t>1</a:t>
              </a:r>
            </a:p>
          </p:txBody>
        </p:sp>
      </p:grpSp>
      <p:grpSp>
        <p:nvGrpSpPr>
          <p:cNvPr name="Group 37" id="37"/>
          <p:cNvGrpSpPr/>
          <p:nvPr/>
        </p:nvGrpSpPr>
        <p:grpSpPr>
          <a:xfrm rot="0">
            <a:off x="4875188" y="6383099"/>
            <a:ext cx="2678438" cy="3689350"/>
            <a:chOff x="0" y="0"/>
            <a:chExt cx="3571251" cy="4919133"/>
          </a:xfrm>
        </p:grpSpPr>
        <p:sp>
          <p:nvSpPr>
            <p:cNvPr name="TextBox 38" id="38"/>
            <p:cNvSpPr txBox="true"/>
            <p:nvPr/>
          </p:nvSpPr>
          <p:spPr>
            <a:xfrm rot="0">
              <a:off x="0" y="890058"/>
              <a:ext cx="3571251" cy="4029075"/>
            </a:xfrm>
            <a:prstGeom prst="rect">
              <a:avLst/>
            </a:prstGeom>
          </p:spPr>
          <p:txBody>
            <a:bodyPr anchor="t" rtlCol="false" tIns="0" lIns="0" bIns="0" rIns="0">
              <a:spAutoFit/>
            </a:bodyPr>
            <a:lstStyle/>
            <a:p>
              <a:pPr>
                <a:lnSpc>
                  <a:spcPts val="3000"/>
                </a:lnSpc>
              </a:pPr>
              <a:r>
                <a:rPr lang="en-US" sz="2000" spc="60">
                  <a:solidFill>
                    <a:srgbClr val="FFFFFF"/>
                  </a:solidFill>
                  <a:latin typeface="Aileron"/>
                </a:rPr>
                <a:t>LLMs excel in various language-related tasks, including but not limited to text generation, translation, summarization, and sentiment analysis</a:t>
              </a:r>
            </a:p>
          </p:txBody>
        </p:sp>
        <p:sp>
          <p:nvSpPr>
            <p:cNvPr name="TextBox 39" id="39"/>
            <p:cNvSpPr txBox="true"/>
            <p:nvPr/>
          </p:nvSpPr>
          <p:spPr>
            <a:xfrm rot="0">
              <a:off x="2409" y="-38100"/>
              <a:ext cx="3568842" cy="740833"/>
            </a:xfrm>
            <a:prstGeom prst="rect">
              <a:avLst/>
            </a:prstGeom>
          </p:spPr>
          <p:txBody>
            <a:bodyPr anchor="t" rtlCol="false" tIns="0" lIns="0" bIns="0" rIns="0">
              <a:spAutoFit/>
            </a:bodyPr>
            <a:lstStyle/>
            <a:p>
              <a:pPr>
                <a:lnSpc>
                  <a:spcPts val="4549"/>
                </a:lnSpc>
              </a:pPr>
              <a:r>
                <a:rPr lang="en-US" sz="3499" spc="174">
                  <a:solidFill>
                    <a:srgbClr val="2C92D5"/>
                  </a:solidFill>
                  <a:latin typeface="Aileron Bold"/>
                </a:rPr>
                <a:t>2</a:t>
              </a:r>
            </a:p>
          </p:txBody>
        </p:sp>
      </p:grpSp>
      <p:grpSp>
        <p:nvGrpSpPr>
          <p:cNvPr name="Group 40" id="40"/>
          <p:cNvGrpSpPr/>
          <p:nvPr/>
        </p:nvGrpSpPr>
        <p:grpSpPr>
          <a:xfrm rot="0">
            <a:off x="8318212" y="7499747"/>
            <a:ext cx="2676631" cy="2272030"/>
            <a:chOff x="0" y="0"/>
            <a:chExt cx="3568842" cy="3029374"/>
          </a:xfrm>
        </p:grpSpPr>
        <p:sp>
          <p:nvSpPr>
            <p:cNvPr name="TextBox 41" id="41"/>
            <p:cNvSpPr txBox="true"/>
            <p:nvPr/>
          </p:nvSpPr>
          <p:spPr>
            <a:xfrm rot="0">
              <a:off x="0" y="899583"/>
              <a:ext cx="3568842" cy="2129790"/>
            </a:xfrm>
            <a:prstGeom prst="rect">
              <a:avLst/>
            </a:prstGeom>
          </p:spPr>
          <p:txBody>
            <a:bodyPr anchor="t" rtlCol="false" tIns="0" lIns="0" bIns="0" rIns="0">
              <a:spAutoFit/>
            </a:bodyPr>
            <a:lstStyle/>
            <a:p>
              <a:pPr>
                <a:lnSpc>
                  <a:spcPts val="3299"/>
                </a:lnSpc>
              </a:pPr>
              <a:r>
                <a:rPr lang="en-US" sz="2199" spc="65">
                  <a:solidFill>
                    <a:srgbClr val="FFFFFF"/>
                  </a:solidFill>
                  <a:latin typeface="Aileron"/>
                </a:rPr>
                <a:t> Impact on Customer Service, Content Creation, and Data Analysis</a:t>
              </a:r>
            </a:p>
          </p:txBody>
        </p:sp>
        <p:sp>
          <p:nvSpPr>
            <p:cNvPr name="TextBox 42" id="42"/>
            <p:cNvSpPr txBox="true"/>
            <p:nvPr/>
          </p:nvSpPr>
          <p:spPr>
            <a:xfrm rot="0">
              <a:off x="0" y="-38100"/>
              <a:ext cx="3568842" cy="740833"/>
            </a:xfrm>
            <a:prstGeom prst="rect">
              <a:avLst/>
            </a:prstGeom>
          </p:spPr>
          <p:txBody>
            <a:bodyPr anchor="t" rtlCol="false" tIns="0" lIns="0" bIns="0" rIns="0">
              <a:spAutoFit/>
            </a:bodyPr>
            <a:lstStyle/>
            <a:p>
              <a:pPr>
                <a:lnSpc>
                  <a:spcPts val="4549"/>
                </a:lnSpc>
              </a:pPr>
              <a:r>
                <a:rPr lang="en-US" sz="3499" spc="174">
                  <a:solidFill>
                    <a:srgbClr val="2C92D5"/>
                  </a:solidFill>
                  <a:latin typeface="Aileron Bold"/>
                </a:rPr>
                <a:t>3</a:t>
              </a:r>
            </a:p>
          </p:txBody>
        </p:sp>
      </p:grpSp>
      <p:grpSp>
        <p:nvGrpSpPr>
          <p:cNvPr name="Group 43" id="43"/>
          <p:cNvGrpSpPr/>
          <p:nvPr/>
        </p:nvGrpSpPr>
        <p:grpSpPr>
          <a:xfrm rot="0">
            <a:off x="11758098" y="7499747"/>
            <a:ext cx="2676631" cy="2485390"/>
            <a:chOff x="0" y="0"/>
            <a:chExt cx="3568842" cy="3313853"/>
          </a:xfrm>
        </p:grpSpPr>
        <p:sp>
          <p:nvSpPr>
            <p:cNvPr name="TextBox 44" id="44"/>
            <p:cNvSpPr txBox="true"/>
            <p:nvPr/>
          </p:nvSpPr>
          <p:spPr>
            <a:xfrm rot="0">
              <a:off x="0" y="899583"/>
              <a:ext cx="3568842" cy="2414269"/>
            </a:xfrm>
            <a:prstGeom prst="rect">
              <a:avLst/>
            </a:prstGeom>
          </p:spPr>
          <p:txBody>
            <a:bodyPr anchor="t" rtlCol="false" tIns="0" lIns="0" bIns="0" rIns="0">
              <a:spAutoFit/>
            </a:bodyPr>
            <a:lstStyle/>
            <a:p>
              <a:pPr>
                <a:lnSpc>
                  <a:spcPts val="2400"/>
                </a:lnSpc>
              </a:pPr>
              <a:r>
                <a:rPr lang="en-US" sz="1600" spc="48">
                  <a:solidFill>
                    <a:srgbClr val="FFFFFF"/>
                  </a:solidFill>
                  <a:latin typeface="Aileron"/>
                </a:rPr>
                <a:t>   These capabilities have transformed how information is processed, shared, and understood across different languages and contexts.</a:t>
              </a:r>
            </a:p>
          </p:txBody>
        </p:sp>
        <p:sp>
          <p:nvSpPr>
            <p:cNvPr name="TextBox 45" id="45"/>
            <p:cNvSpPr txBox="true"/>
            <p:nvPr/>
          </p:nvSpPr>
          <p:spPr>
            <a:xfrm rot="0">
              <a:off x="0" y="-38100"/>
              <a:ext cx="3568842" cy="740833"/>
            </a:xfrm>
            <a:prstGeom prst="rect">
              <a:avLst/>
            </a:prstGeom>
          </p:spPr>
          <p:txBody>
            <a:bodyPr anchor="t" rtlCol="false" tIns="0" lIns="0" bIns="0" rIns="0">
              <a:spAutoFit/>
            </a:bodyPr>
            <a:lstStyle/>
            <a:p>
              <a:pPr>
                <a:lnSpc>
                  <a:spcPts val="4549"/>
                </a:lnSpc>
              </a:pPr>
              <a:r>
                <a:rPr lang="en-US" sz="3499" spc="174">
                  <a:solidFill>
                    <a:srgbClr val="2C92D5"/>
                  </a:solidFill>
                  <a:latin typeface="Aileron Bold"/>
                </a:rPr>
                <a:t>4</a:t>
              </a:r>
            </a:p>
          </p:txBody>
        </p:sp>
      </p:grpSp>
      <p:grpSp>
        <p:nvGrpSpPr>
          <p:cNvPr name="Group 46" id="46"/>
          <p:cNvGrpSpPr/>
          <p:nvPr/>
        </p:nvGrpSpPr>
        <p:grpSpPr>
          <a:xfrm rot="0">
            <a:off x="15198703" y="5255656"/>
            <a:ext cx="2676631" cy="4729480"/>
            <a:chOff x="0" y="0"/>
            <a:chExt cx="3568842" cy="6305974"/>
          </a:xfrm>
        </p:grpSpPr>
        <p:sp>
          <p:nvSpPr>
            <p:cNvPr name="TextBox 47" id="47"/>
            <p:cNvSpPr txBox="true"/>
            <p:nvPr/>
          </p:nvSpPr>
          <p:spPr>
            <a:xfrm rot="0">
              <a:off x="0" y="899583"/>
              <a:ext cx="3568842" cy="5406390"/>
            </a:xfrm>
            <a:prstGeom prst="rect">
              <a:avLst/>
            </a:prstGeom>
          </p:spPr>
          <p:txBody>
            <a:bodyPr anchor="t" rtlCol="false" tIns="0" lIns="0" bIns="0" rIns="0">
              <a:spAutoFit/>
            </a:bodyPr>
            <a:lstStyle/>
            <a:p>
              <a:pPr>
                <a:lnSpc>
                  <a:spcPts val="3299"/>
                </a:lnSpc>
              </a:pPr>
              <a:r>
                <a:rPr lang="en-US" sz="2199" spc="65">
                  <a:solidFill>
                    <a:srgbClr val="FFFFFF"/>
                  </a:solidFill>
                  <a:latin typeface="Aileron"/>
                </a:rPr>
                <a:t>Large Language Models (LLMs) have found widespread applications across numerous fields due to their versatile language processing capabilities. </a:t>
              </a:r>
            </a:p>
          </p:txBody>
        </p:sp>
        <p:sp>
          <p:nvSpPr>
            <p:cNvPr name="TextBox 48" id="48"/>
            <p:cNvSpPr txBox="true"/>
            <p:nvPr/>
          </p:nvSpPr>
          <p:spPr>
            <a:xfrm rot="0">
              <a:off x="0" y="-38100"/>
              <a:ext cx="3568842" cy="740833"/>
            </a:xfrm>
            <a:prstGeom prst="rect">
              <a:avLst/>
            </a:prstGeom>
          </p:spPr>
          <p:txBody>
            <a:bodyPr anchor="t" rtlCol="false" tIns="0" lIns="0" bIns="0" rIns="0">
              <a:spAutoFit/>
            </a:bodyPr>
            <a:lstStyle/>
            <a:p>
              <a:pPr>
                <a:lnSpc>
                  <a:spcPts val="4549"/>
                </a:lnSpc>
              </a:pPr>
              <a:r>
                <a:rPr lang="en-US" sz="3499" spc="174">
                  <a:solidFill>
                    <a:srgbClr val="2C92D5"/>
                  </a:solidFill>
                  <a:latin typeface="Aileron Bold"/>
                </a:rPr>
                <a:t>5</a:t>
              </a:r>
            </a:p>
          </p:txBody>
        </p:sp>
      </p:grpSp>
      <p:sp>
        <p:nvSpPr>
          <p:cNvPr name="AutoShape 49" id="49"/>
          <p:cNvSpPr/>
          <p:nvPr/>
        </p:nvSpPr>
        <p:spPr>
          <a:xfrm flipH="true" flipV="true">
            <a:off x="4550678" y="5839552"/>
            <a:ext cx="660" cy="4447448"/>
          </a:xfrm>
          <a:prstGeom prst="line">
            <a:avLst/>
          </a:prstGeom>
          <a:ln cap="flat" w="76200">
            <a:solidFill>
              <a:srgbClr val="2C92D5"/>
            </a:solidFill>
            <a:prstDash val="solid"/>
            <a:headEnd type="none" len="sm" w="sm"/>
            <a:tailEnd type="none" len="sm" w="sm"/>
          </a:ln>
        </p:spPr>
      </p:sp>
      <p:sp>
        <p:nvSpPr>
          <p:cNvPr name="AutoShape 50" id="50"/>
          <p:cNvSpPr/>
          <p:nvPr/>
        </p:nvSpPr>
        <p:spPr>
          <a:xfrm>
            <a:off x="5185758" y="7461647"/>
            <a:ext cx="5574506" cy="76200"/>
          </a:xfrm>
          <a:prstGeom prst="line">
            <a:avLst/>
          </a:prstGeom>
          <a:ln cap="flat" w="76200">
            <a:solidFill>
              <a:srgbClr val="3EDAD8"/>
            </a:solidFill>
            <a:prstDash val="solid"/>
            <a:headEnd type="none" len="sm" w="sm"/>
            <a:tailEnd type="none" len="sm" w="sm"/>
          </a:ln>
        </p:spPr>
      </p:sp>
      <p:sp>
        <p:nvSpPr>
          <p:cNvPr name="AutoShape 51" id="51"/>
          <p:cNvSpPr/>
          <p:nvPr/>
        </p:nvSpPr>
        <p:spPr>
          <a:xfrm>
            <a:off x="9531700" y="8394984"/>
            <a:ext cx="3708027" cy="76200"/>
          </a:xfrm>
          <a:prstGeom prst="line">
            <a:avLst/>
          </a:prstGeom>
          <a:ln cap="flat" w="76200">
            <a:solidFill>
              <a:srgbClr val="3EDAD8"/>
            </a:solidFill>
            <a:prstDash val="solid"/>
            <a:headEnd type="none" len="sm" w="sm"/>
            <a:tailEnd type="none" len="sm" w="sm"/>
          </a:ln>
        </p:spPr>
      </p:sp>
      <p:sp>
        <p:nvSpPr>
          <p:cNvPr name="AutoShape 52" id="52"/>
          <p:cNvSpPr/>
          <p:nvPr/>
        </p:nvSpPr>
        <p:spPr>
          <a:xfrm>
            <a:off x="12034730" y="7461843"/>
            <a:ext cx="5574125" cy="76200"/>
          </a:xfrm>
          <a:prstGeom prst="line">
            <a:avLst/>
          </a:prstGeom>
          <a:ln cap="flat" w="76200">
            <a:solidFill>
              <a:srgbClr val="3EDAD8"/>
            </a:solidFill>
            <a:prstDash val="solid"/>
            <a:headEnd type="none" len="sm" w="sm"/>
            <a:tailEnd type="none" len="sm" w="sm"/>
          </a:ln>
        </p:spPr>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bg>
      <p:bgPr>
        <a:solidFill>
          <a:srgbClr val="F4F5F5"/>
        </a:solidFill>
      </p:bgPr>
    </p:bg>
    <p:spTree>
      <p:nvGrpSpPr>
        <p:cNvPr id="1" name=""/>
        <p:cNvGrpSpPr/>
        <p:nvPr/>
      </p:nvGrpSpPr>
      <p:grpSpPr>
        <a:xfrm>
          <a:off x="0" y="0"/>
          <a:ext cx="0" cy="0"/>
          <a:chOff x="0" y="0"/>
          <a:chExt cx="0" cy="0"/>
        </a:xfrm>
      </p:grpSpPr>
      <p:sp>
        <p:nvSpPr>
          <p:cNvPr name="Freeform 2" id="2"/>
          <p:cNvSpPr/>
          <p:nvPr/>
        </p:nvSpPr>
        <p:spPr>
          <a:xfrm flipH="false" flipV="false" rot="0">
            <a:off x="855193" y="1113068"/>
            <a:ext cx="16577614" cy="8060865"/>
          </a:xfrm>
          <a:custGeom>
            <a:avLst/>
            <a:gdLst/>
            <a:ahLst/>
            <a:cxnLst/>
            <a:rect r="r" b="b" t="t" l="l"/>
            <a:pathLst>
              <a:path h="8060865" w="16577614">
                <a:moveTo>
                  <a:pt x="0" y="0"/>
                </a:moveTo>
                <a:lnTo>
                  <a:pt x="16577614" y="0"/>
                </a:lnTo>
                <a:lnTo>
                  <a:pt x="16577614" y="8060864"/>
                </a:lnTo>
                <a:lnTo>
                  <a:pt x="0" y="8060864"/>
                </a:lnTo>
                <a:lnTo>
                  <a:pt x="0" y="0"/>
                </a:lnTo>
                <a:close/>
              </a:path>
            </a:pathLst>
          </a:custGeom>
          <a:blipFill>
            <a:blip r:embed="rId2"/>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p:cSld>
    <p:bg>
      <p:bgPr>
        <a:solidFill>
          <a:srgbClr val="191919"/>
        </a:solidFill>
      </p:bgPr>
    </p:bg>
    <p:spTree>
      <p:nvGrpSpPr>
        <p:cNvPr id="1" name=""/>
        <p:cNvGrpSpPr/>
        <p:nvPr/>
      </p:nvGrpSpPr>
      <p:grpSpPr>
        <a:xfrm>
          <a:off x="0" y="0"/>
          <a:ext cx="0" cy="0"/>
          <a:chOff x="0" y="0"/>
          <a:chExt cx="0" cy="0"/>
        </a:xfrm>
      </p:grpSpPr>
      <p:grpSp>
        <p:nvGrpSpPr>
          <p:cNvPr name="Group 2" id="2"/>
          <p:cNvGrpSpPr/>
          <p:nvPr/>
        </p:nvGrpSpPr>
        <p:grpSpPr>
          <a:xfrm rot="0">
            <a:off x="14573789" y="2746173"/>
            <a:ext cx="2754769" cy="3421973"/>
            <a:chOff x="0" y="0"/>
            <a:chExt cx="3673025" cy="4562630"/>
          </a:xfrm>
        </p:grpSpPr>
        <p:grpSp>
          <p:nvGrpSpPr>
            <p:cNvPr name="Group 3" id="3"/>
            <p:cNvGrpSpPr/>
            <p:nvPr/>
          </p:nvGrpSpPr>
          <p:grpSpPr>
            <a:xfrm rot="-5400000">
              <a:off x="261606" y="1151211"/>
              <a:ext cx="4562630" cy="2260208"/>
              <a:chOff x="0" y="0"/>
              <a:chExt cx="653128" cy="323543"/>
            </a:xfrm>
          </p:grpSpPr>
          <p:sp>
            <p:nvSpPr>
              <p:cNvPr name="Freeform 4" id="4"/>
              <p:cNvSpPr/>
              <p:nvPr/>
            </p:nvSpPr>
            <p:spPr>
              <a:xfrm flipH="false" flipV="false" rot="0">
                <a:off x="0" y="0"/>
                <a:ext cx="653128" cy="323543"/>
              </a:xfrm>
              <a:custGeom>
                <a:avLst/>
                <a:gdLst/>
                <a:ahLst/>
                <a:cxnLst/>
                <a:rect r="r" b="b" t="t" l="l"/>
                <a:pathLst>
                  <a:path h="323543" w="653128">
                    <a:moveTo>
                      <a:pt x="217827" y="304474"/>
                    </a:moveTo>
                    <a:cubicBezTo>
                      <a:pt x="251311" y="315987"/>
                      <a:pt x="289378" y="323543"/>
                      <a:pt x="326740" y="323543"/>
                    </a:cubicBezTo>
                    <a:cubicBezTo>
                      <a:pt x="364103" y="323543"/>
                      <a:pt x="400055" y="317066"/>
                      <a:pt x="433186" y="305552"/>
                    </a:cubicBezTo>
                    <a:cubicBezTo>
                      <a:pt x="433892" y="305192"/>
                      <a:pt x="434596" y="305192"/>
                      <a:pt x="435301" y="304833"/>
                    </a:cubicBezTo>
                    <a:cubicBezTo>
                      <a:pt x="559723" y="258778"/>
                      <a:pt x="651366" y="137164"/>
                      <a:pt x="653128" y="5908"/>
                    </a:cubicBezTo>
                    <a:lnTo>
                      <a:pt x="653128" y="0"/>
                    </a:lnTo>
                    <a:lnTo>
                      <a:pt x="0" y="0"/>
                    </a:lnTo>
                    <a:lnTo>
                      <a:pt x="0" y="5904"/>
                    </a:lnTo>
                    <a:cubicBezTo>
                      <a:pt x="1762" y="137883"/>
                      <a:pt x="91995" y="259498"/>
                      <a:pt x="217827" y="304474"/>
                    </a:cubicBezTo>
                    <a:close/>
                  </a:path>
                </a:pathLst>
              </a:custGeom>
              <a:solidFill>
                <a:srgbClr val="000000">
                  <a:alpha val="0"/>
                </a:srgbClr>
              </a:solidFill>
              <a:ln w="76200" cap="sq">
                <a:solidFill>
                  <a:srgbClr val="3EDAD8"/>
                </a:solidFill>
                <a:prstDash val="solid"/>
                <a:miter/>
              </a:ln>
            </p:spPr>
          </p:sp>
          <p:sp>
            <p:nvSpPr>
              <p:cNvPr name="TextBox 5" id="5"/>
              <p:cNvSpPr txBox="true"/>
              <p:nvPr/>
            </p:nvSpPr>
            <p:spPr>
              <a:xfrm>
                <a:off x="0" y="-57150"/>
                <a:ext cx="653128" cy="253693"/>
              </a:xfrm>
              <a:prstGeom prst="rect">
                <a:avLst/>
              </a:prstGeom>
            </p:spPr>
            <p:txBody>
              <a:bodyPr anchor="ctr" rtlCol="false" tIns="50800" lIns="50800" bIns="50800" rIns="50800"/>
              <a:lstStyle/>
              <a:p>
                <a:pPr algn="ctr">
                  <a:lnSpc>
                    <a:spcPts val="3299"/>
                  </a:lnSpc>
                </a:pPr>
              </a:p>
            </p:txBody>
          </p:sp>
        </p:grpSp>
        <p:grpSp>
          <p:nvGrpSpPr>
            <p:cNvPr name="Group 6" id="6"/>
            <p:cNvGrpSpPr/>
            <p:nvPr/>
          </p:nvGrpSpPr>
          <p:grpSpPr>
            <a:xfrm rot="0">
              <a:off x="0" y="101600"/>
              <a:ext cx="1526374" cy="4355580"/>
              <a:chOff x="0" y="0"/>
              <a:chExt cx="301506" cy="860362"/>
            </a:xfrm>
          </p:grpSpPr>
          <p:sp>
            <p:nvSpPr>
              <p:cNvPr name="Freeform 7" id="7"/>
              <p:cNvSpPr/>
              <p:nvPr/>
            </p:nvSpPr>
            <p:spPr>
              <a:xfrm flipH="false" flipV="false" rot="0">
                <a:off x="0" y="0"/>
                <a:ext cx="301506" cy="860362"/>
              </a:xfrm>
              <a:custGeom>
                <a:avLst/>
                <a:gdLst/>
                <a:ahLst/>
                <a:cxnLst/>
                <a:rect r="r" b="b" t="t" l="l"/>
                <a:pathLst>
                  <a:path h="860362" w="301506">
                    <a:moveTo>
                      <a:pt x="0" y="0"/>
                    </a:moveTo>
                    <a:lnTo>
                      <a:pt x="301506" y="0"/>
                    </a:lnTo>
                    <a:lnTo>
                      <a:pt x="301506" y="860362"/>
                    </a:lnTo>
                    <a:lnTo>
                      <a:pt x="0" y="860362"/>
                    </a:lnTo>
                    <a:close/>
                  </a:path>
                </a:pathLst>
              </a:custGeom>
              <a:solidFill>
                <a:srgbClr val="191919"/>
              </a:solidFill>
            </p:spPr>
          </p:sp>
          <p:sp>
            <p:nvSpPr>
              <p:cNvPr name="TextBox 8" id="8"/>
              <p:cNvSpPr txBox="true"/>
              <p:nvPr/>
            </p:nvSpPr>
            <p:spPr>
              <a:xfrm>
                <a:off x="0" y="-57150"/>
                <a:ext cx="301506" cy="917512"/>
              </a:xfrm>
              <a:prstGeom prst="rect">
                <a:avLst/>
              </a:prstGeom>
            </p:spPr>
            <p:txBody>
              <a:bodyPr anchor="ctr" rtlCol="false" tIns="50800" lIns="50800" bIns="50800" rIns="50800"/>
              <a:lstStyle/>
              <a:p>
                <a:pPr algn="ctr">
                  <a:lnSpc>
                    <a:spcPts val="3299"/>
                  </a:lnSpc>
                </a:pPr>
              </a:p>
            </p:txBody>
          </p:sp>
        </p:grpSp>
      </p:grpSp>
      <p:grpSp>
        <p:nvGrpSpPr>
          <p:cNvPr name="Group 9" id="9"/>
          <p:cNvGrpSpPr/>
          <p:nvPr/>
        </p:nvGrpSpPr>
        <p:grpSpPr>
          <a:xfrm rot="0">
            <a:off x="12925147" y="2822373"/>
            <a:ext cx="2653673" cy="3280781"/>
            <a:chOff x="0" y="0"/>
            <a:chExt cx="698910" cy="864074"/>
          </a:xfrm>
        </p:grpSpPr>
        <p:sp>
          <p:nvSpPr>
            <p:cNvPr name="Freeform 10" id="10"/>
            <p:cNvSpPr/>
            <p:nvPr/>
          </p:nvSpPr>
          <p:spPr>
            <a:xfrm flipH="false" flipV="false" rot="0">
              <a:off x="0" y="0"/>
              <a:ext cx="698910" cy="864074"/>
            </a:xfrm>
            <a:custGeom>
              <a:avLst/>
              <a:gdLst/>
              <a:ahLst/>
              <a:cxnLst/>
              <a:rect r="r" b="b" t="t" l="l"/>
              <a:pathLst>
                <a:path h="864074" w="698910">
                  <a:moveTo>
                    <a:pt x="0" y="0"/>
                  </a:moveTo>
                  <a:lnTo>
                    <a:pt x="698910" y="0"/>
                  </a:lnTo>
                  <a:lnTo>
                    <a:pt x="698910" y="864074"/>
                  </a:lnTo>
                  <a:lnTo>
                    <a:pt x="0" y="864074"/>
                  </a:lnTo>
                  <a:close/>
                </a:path>
              </a:pathLst>
            </a:custGeom>
            <a:solidFill>
              <a:srgbClr val="191919"/>
            </a:solidFill>
          </p:spPr>
        </p:sp>
        <p:sp>
          <p:nvSpPr>
            <p:cNvPr name="TextBox 11" id="11"/>
            <p:cNvSpPr txBox="true"/>
            <p:nvPr/>
          </p:nvSpPr>
          <p:spPr>
            <a:xfrm>
              <a:off x="0" y="-57150"/>
              <a:ext cx="698910" cy="921224"/>
            </a:xfrm>
            <a:prstGeom prst="rect">
              <a:avLst/>
            </a:prstGeom>
          </p:spPr>
          <p:txBody>
            <a:bodyPr anchor="ctr" rtlCol="false" tIns="50800" lIns="50800" bIns="50800" rIns="50800"/>
            <a:lstStyle/>
            <a:p>
              <a:pPr algn="ctr">
                <a:lnSpc>
                  <a:spcPts val="3299"/>
                </a:lnSpc>
              </a:pPr>
            </a:p>
          </p:txBody>
        </p:sp>
      </p:grpSp>
      <p:sp>
        <p:nvSpPr>
          <p:cNvPr name="AutoShape 12" id="12"/>
          <p:cNvSpPr/>
          <p:nvPr/>
        </p:nvSpPr>
        <p:spPr>
          <a:xfrm rot="0">
            <a:off x="1028700" y="2746173"/>
            <a:ext cx="14614227" cy="0"/>
          </a:xfrm>
          <a:prstGeom prst="line">
            <a:avLst/>
          </a:prstGeom>
          <a:ln cap="flat" w="76200">
            <a:solidFill>
              <a:srgbClr val="3EDAD8"/>
            </a:solidFill>
            <a:prstDash val="solid"/>
            <a:headEnd type="none" len="sm" w="sm"/>
            <a:tailEnd type="none" len="sm" w="sm"/>
          </a:ln>
        </p:spPr>
      </p:sp>
      <p:grpSp>
        <p:nvGrpSpPr>
          <p:cNvPr name="Group 13" id="13"/>
          <p:cNvGrpSpPr/>
          <p:nvPr/>
        </p:nvGrpSpPr>
        <p:grpSpPr>
          <a:xfrm rot="0">
            <a:off x="1028700" y="6091946"/>
            <a:ext cx="2756361" cy="3421973"/>
            <a:chOff x="0" y="0"/>
            <a:chExt cx="3675148" cy="4562630"/>
          </a:xfrm>
        </p:grpSpPr>
        <p:grpSp>
          <p:nvGrpSpPr>
            <p:cNvPr name="Group 14" id="14"/>
            <p:cNvGrpSpPr/>
            <p:nvPr/>
          </p:nvGrpSpPr>
          <p:grpSpPr>
            <a:xfrm rot="5400000">
              <a:off x="-1151211" y="1151211"/>
              <a:ext cx="4562630" cy="2260208"/>
              <a:chOff x="0" y="0"/>
              <a:chExt cx="653128" cy="323543"/>
            </a:xfrm>
          </p:grpSpPr>
          <p:sp>
            <p:nvSpPr>
              <p:cNvPr name="Freeform 15" id="15"/>
              <p:cNvSpPr/>
              <p:nvPr/>
            </p:nvSpPr>
            <p:spPr>
              <a:xfrm flipH="false" flipV="false" rot="0">
                <a:off x="0" y="0"/>
                <a:ext cx="653128" cy="323543"/>
              </a:xfrm>
              <a:custGeom>
                <a:avLst/>
                <a:gdLst/>
                <a:ahLst/>
                <a:cxnLst/>
                <a:rect r="r" b="b" t="t" l="l"/>
                <a:pathLst>
                  <a:path h="323543" w="653128">
                    <a:moveTo>
                      <a:pt x="217827" y="304474"/>
                    </a:moveTo>
                    <a:cubicBezTo>
                      <a:pt x="251311" y="315987"/>
                      <a:pt x="289378" y="323543"/>
                      <a:pt x="326740" y="323543"/>
                    </a:cubicBezTo>
                    <a:cubicBezTo>
                      <a:pt x="364103" y="323543"/>
                      <a:pt x="400055" y="317066"/>
                      <a:pt x="433186" y="305552"/>
                    </a:cubicBezTo>
                    <a:cubicBezTo>
                      <a:pt x="433892" y="305192"/>
                      <a:pt x="434596" y="305192"/>
                      <a:pt x="435301" y="304833"/>
                    </a:cubicBezTo>
                    <a:cubicBezTo>
                      <a:pt x="559723" y="258778"/>
                      <a:pt x="651366" y="137164"/>
                      <a:pt x="653128" y="5908"/>
                    </a:cubicBezTo>
                    <a:lnTo>
                      <a:pt x="653128" y="0"/>
                    </a:lnTo>
                    <a:lnTo>
                      <a:pt x="0" y="0"/>
                    </a:lnTo>
                    <a:lnTo>
                      <a:pt x="0" y="5904"/>
                    </a:lnTo>
                    <a:cubicBezTo>
                      <a:pt x="1762" y="137883"/>
                      <a:pt x="91995" y="259498"/>
                      <a:pt x="217827" y="304474"/>
                    </a:cubicBezTo>
                    <a:close/>
                  </a:path>
                </a:pathLst>
              </a:custGeom>
              <a:solidFill>
                <a:srgbClr val="000000">
                  <a:alpha val="0"/>
                </a:srgbClr>
              </a:solidFill>
              <a:ln w="76200" cap="sq">
                <a:solidFill>
                  <a:srgbClr val="3EDAD8"/>
                </a:solidFill>
                <a:prstDash val="solid"/>
                <a:miter/>
              </a:ln>
            </p:spPr>
          </p:sp>
          <p:sp>
            <p:nvSpPr>
              <p:cNvPr name="TextBox 16" id="16"/>
              <p:cNvSpPr txBox="true"/>
              <p:nvPr/>
            </p:nvSpPr>
            <p:spPr>
              <a:xfrm>
                <a:off x="0" y="-57150"/>
                <a:ext cx="653128" cy="253693"/>
              </a:xfrm>
              <a:prstGeom prst="rect">
                <a:avLst/>
              </a:prstGeom>
            </p:spPr>
            <p:txBody>
              <a:bodyPr anchor="ctr" rtlCol="false" tIns="50800" lIns="50800" bIns="50800" rIns="50800"/>
              <a:lstStyle/>
              <a:p>
                <a:pPr algn="ctr">
                  <a:lnSpc>
                    <a:spcPts val="3299"/>
                  </a:lnSpc>
                </a:pPr>
              </a:p>
            </p:txBody>
          </p:sp>
        </p:grpSp>
        <p:grpSp>
          <p:nvGrpSpPr>
            <p:cNvPr name="Group 17" id="17"/>
            <p:cNvGrpSpPr/>
            <p:nvPr/>
          </p:nvGrpSpPr>
          <p:grpSpPr>
            <a:xfrm rot="0">
              <a:off x="2148775" y="101600"/>
              <a:ext cx="1526374" cy="4355580"/>
              <a:chOff x="0" y="0"/>
              <a:chExt cx="301506" cy="860362"/>
            </a:xfrm>
          </p:grpSpPr>
          <p:sp>
            <p:nvSpPr>
              <p:cNvPr name="Freeform 18" id="18"/>
              <p:cNvSpPr/>
              <p:nvPr/>
            </p:nvSpPr>
            <p:spPr>
              <a:xfrm flipH="false" flipV="false" rot="0">
                <a:off x="0" y="0"/>
                <a:ext cx="301506" cy="860362"/>
              </a:xfrm>
              <a:custGeom>
                <a:avLst/>
                <a:gdLst/>
                <a:ahLst/>
                <a:cxnLst/>
                <a:rect r="r" b="b" t="t" l="l"/>
                <a:pathLst>
                  <a:path h="860362" w="301506">
                    <a:moveTo>
                      <a:pt x="0" y="0"/>
                    </a:moveTo>
                    <a:lnTo>
                      <a:pt x="301506" y="0"/>
                    </a:lnTo>
                    <a:lnTo>
                      <a:pt x="301506" y="860362"/>
                    </a:lnTo>
                    <a:lnTo>
                      <a:pt x="0" y="860362"/>
                    </a:lnTo>
                    <a:close/>
                  </a:path>
                </a:pathLst>
              </a:custGeom>
              <a:solidFill>
                <a:srgbClr val="191919"/>
              </a:solidFill>
            </p:spPr>
          </p:sp>
          <p:sp>
            <p:nvSpPr>
              <p:cNvPr name="TextBox 19" id="19"/>
              <p:cNvSpPr txBox="true"/>
              <p:nvPr/>
            </p:nvSpPr>
            <p:spPr>
              <a:xfrm>
                <a:off x="0" y="-57150"/>
                <a:ext cx="301506" cy="917512"/>
              </a:xfrm>
              <a:prstGeom prst="rect">
                <a:avLst/>
              </a:prstGeom>
            </p:spPr>
            <p:txBody>
              <a:bodyPr anchor="ctr" rtlCol="false" tIns="50800" lIns="50800" bIns="50800" rIns="50800"/>
              <a:lstStyle/>
              <a:p>
                <a:pPr algn="ctr">
                  <a:lnSpc>
                    <a:spcPts val="3299"/>
                  </a:lnSpc>
                </a:pPr>
              </a:p>
            </p:txBody>
          </p:sp>
        </p:grpSp>
      </p:grpSp>
      <p:sp>
        <p:nvSpPr>
          <p:cNvPr name="AutoShape 20" id="20"/>
          <p:cNvSpPr/>
          <p:nvPr/>
        </p:nvSpPr>
        <p:spPr>
          <a:xfrm rot="-11689">
            <a:off x="2720724" y="9413073"/>
            <a:ext cx="14495856" cy="0"/>
          </a:xfrm>
          <a:prstGeom prst="line">
            <a:avLst/>
          </a:prstGeom>
          <a:ln cap="flat" w="76200">
            <a:solidFill>
              <a:srgbClr val="3EDAD8"/>
            </a:solidFill>
            <a:prstDash val="solid"/>
            <a:headEnd type="none" len="sm" w="sm"/>
            <a:tailEnd type="none" len="sm" w="sm"/>
          </a:ln>
        </p:spPr>
      </p:sp>
      <p:grpSp>
        <p:nvGrpSpPr>
          <p:cNvPr name="Group 21" id="21"/>
          <p:cNvGrpSpPr/>
          <p:nvPr/>
        </p:nvGrpSpPr>
        <p:grpSpPr>
          <a:xfrm rot="0">
            <a:off x="16192500" y="10137246"/>
            <a:ext cx="2283181" cy="167947"/>
            <a:chOff x="0" y="0"/>
            <a:chExt cx="601332" cy="44233"/>
          </a:xfrm>
        </p:grpSpPr>
        <p:sp>
          <p:nvSpPr>
            <p:cNvPr name="Freeform 22" id="22"/>
            <p:cNvSpPr/>
            <p:nvPr/>
          </p:nvSpPr>
          <p:spPr>
            <a:xfrm flipH="false" flipV="false" rot="0">
              <a:off x="0" y="0"/>
              <a:ext cx="601332" cy="44233"/>
            </a:xfrm>
            <a:custGeom>
              <a:avLst/>
              <a:gdLst/>
              <a:ahLst/>
              <a:cxnLst/>
              <a:rect r="r" b="b" t="t" l="l"/>
              <a:pathLst>
                <a:path h="44233" w="601332">
                  <a:moveTo>
                    <a:pt x="0" y="0"/>
                  </a:moveTo>
                  <a:lnTo>
                    <a:pt x="601332" y="0"/>
                  </a:lnTo>
                  <a:lnTo>
                    <a:pt x="601332" y="44233"/>
                  </a:lnTo>
                  <a:lnTo>
                    <a:pt x="0" y="44233"/>
                  </a:lnTo>
                  <a:close/>
                </a:path>
              </a:pathLst>
            </a:custGeom>
            <a:solidFill>
              <a:srgbClr val="3EDAD8"/>
            </a:solidFill>
          </p:spPr>
        </p:sp>
        <p:sp>
          <p:nvSpPr>
            <p:cNvPr name="TextBox 23" id="23"/>
            <p:cNvSpPr txBox="true"/>
            <p:nvPr/>
          </p:nvSpPr>
          <p:spPr>
            <a:xfrm>
              <a:off x="0" y="-57150"/>
              <a:ext cx="601332" cy="101383"/>
            </a:xfrm>
            <a:prstGeom prst="rect">
              <a:avLst/>
            </a:prstGeom>
          </p:spPr>
          <p:txBody>
            <a:bodyPr anchor="ctr" rtlCol="false" tIns="50800" lIns="50800" bIns="50800" rIns="50800"/>
            <a:lstStyle/>
            <a:p>
              <a:pPr algn="ctr">
                <a:lnSpc>
                  <a:spcPts val="3299"/>
                </a:lnSpc>
              </a:pPr>
            </a:p>
          </p:txBody>
        </p:sp>
      </p:grpSp>
      <p:grpSp>
        <p:nvGrpSpPr>
          <p:cNvPr name="Group 24" id="24"/>
          <p:cNvGrpSpPr/>
          <p:nvPr/>
        </p:nvGrpSpPr>
        <p:grpSpPr>
          <a:xfrm rot="0">
            <a:off x="0" y="0"/>
            <a:ext cx="16192500" cy="172508"/>
            <a:chOff x="0" y="0"/>
            <a:chExt cx="4264691" cy="45434"/>
          </a:xfrm>
        </p:grpSpPr>
        <p:sp>
          <p:nvSpPr>
            <p:cNvPr name="Freeform 25" id="25"/>
            <p:cNvSpPr/>
            <p:nvPr/>
          </p:nvSpPr>
          <p:spPr>
            <a:xfrm flipH="false" flipV="false" rot="0">
              <a:off x="0" y="0"/>
              <a:ext cx="4264691" cy="45434"/>
            </a:xfrm>
            <a:custGeom>
              <a:avLst/>
              <a:gdLst/>
              <a:ahLst/>
              <a:cxnLst/>
              <a:rect r="r" b="b" t="t" l="l"/>
              <a:pathLst>
                <a:path h="45434" w="4264691">
                  <a:moveTo>
                    <a:pt x="0" y="0"/>
                  </a:moveTo>
                  <a:lnTo>
                    <a:pt x="4264691" y="0"/>
                  </a:lnTo>
                  <a:lnTo>
                    <a:pt x="4264691" y="45434"/>
                  </a:lnTo>
                  <a:lnTo>
                    <a:pt x="0" y="45434"/>
                  </a:lnTo>
                  <a:close/>
                </a:path>
              </a:pathLst>
            </a:custGeom>
            <a:solidFill>
              <a:srgbClr val="3EDAD8"/>
            </a:solidFill>
          </p:spPr>
        </p:sp>
        <p:sp>
          <p:nvSpPr>
            <p:cNvPr name="TextBox 26" id="26"/>
            <p:cNvSpPr txBox="true"/>
            <p:nvPr/>
          </p:nvSpPr>
          <p:spPr>
            <a:xfrm>
              <a:off x="0" y="-57150"/>
              <a:ext cx="4264691" cy="102584"/>
            </a:xfrm>
            <a:prstGeom prst="rect">
              <a:avLst/>
            </a:prstGeom>
          </p:spPr>
          <p:txBody>
            <a:bodyPr anchor="ctr" rtlCol="false" tIns="50800" lIns="50800" bIns="50800" rIns="50800"/>
            <a:lstStyle/>
            <a:p>
              <a:pPr algn="ctr">
                <a:lnSpc>
                  <a:spcPts val="3299"/>
                </a:lnSpc>
              </a:pPr>
            </a:p>
          </p:txBody>
        </p:sp>
      </p:grpSp>
      <p:sp>
        <p:nvSpPr>
          <p:cNvPr name="AutoShape 27" id="27"/>
          <p:cNvSpPr/>
          <p:nvPr/>
        </p:nvSpPr>
        <p:spPr>
          <a:xfrm rot="0">
            <a:off x="2720636" y="6091946"/>
            <a:ext cx="12922291" cy="0"/>
          </a:xfrm>
          <a:prstGeom prst="line">
            <a:avLst/>
          </a:prstGeom>
          <a:ln cap="flat" w="76200">
            <a:solidFill>
              <a:srgbClr val="3EDAD8"/>
            </a:solidFill>
            <a:prstDash val="solid"/>
            <a:headEnd type="none" len="sm" w="sm"/>
            <a:tailEnd type="none" len="sm" w="sm"/>
          </a:ln>
        </p:spPr>
      </p:sp>
      <p:sp>
        <p:nvSpPr>
          <p:cNvPr name="AutoShape 28" id="28"/>
          <p:cNvSpPr/>
          <p:nvPr/>
        </p:nvSpPr>
        <p:spPr>
          <a:xfrm rot="5400000">
            <a:off x="2224899" y="3161554"/>
            <a:ext cx="830763" cy="0"/>
          </a:xfrm>
          <a:prstGeom prst="line">
            <a:avLst/>
          </a:prstGeom>
          <a:ln cap="flat" w="76200">
            <a:solidFill>
              <a:srgbClr val="3EDAD8"/>
            </a:solidFill>
            <a:prstDash val="solid"/>
            <a:headEnd type="none" len="sm" w="sm"/>
            <a:tailEnd type="oval" len="lg" w="lg"/>
          </a:ln>
        </p:spPr>
      </p:sp>
      <p:sp>
        <p:nvSpPr>
          <p:cNvPr name="AutoShape 29" id="29"/>
          <p:cNvSpPr/>
          <p:nvPr/>
        </p:nvSpPr>
        <p:spPr>
          <a:xfrm rot="5400000">
            <a:off x="6002871" y="3161554"/>
            <a:ext cx="830763" cy="0"/>
          </a:xfrm>
          <a:prstGeom prst="line">
            <a:avLst/>
          </a:prstGeom>
          <a:ln cap="flat" w="76200">
            <a:solidFill>
              <a:srgbClr val="3EDAD8"/>
            </a:solidFill>
            <a:prstDash val="solid"/>
            <a:headEnd type="none" len="sm" w="sm"/>
            <a:tailEnd type="oval" len="lg" w="lg"/>
          </a:ln>
        </p:spPr>
      </p:sp>
      <p:sp>
        <p:nvSpPr>
          <p:cNvPr name="AutoShape 30" id="30"/>
          <p:cNvSpPr/>
          <p:nvPr/>
        </p:nvSpPr>
        <p:spPr>
          <a:xfrm rot="5400000">
            <a:off x="9809418" y="3161554"/>
            <a:ext cx="830763" cy="0"/>
          </a:xfrm>
          <a:prstGeom prst="line">
            <a:avLst/>
          </a:prstGeom>
          <a:ln cap="flat" w="76200">
            <a:solidFill>
              <a:srgbClr val="3EDAD8"/>
            </a:solidFill>
            <a:prstDash val="solid"/>
            <a:headEnd type="none" len="sm" w="sm"/>
            <a:tailEnd type="oval" len="lg" w="lg"/>
          </a:ln>
        </p:spPr>
      </p:sp>
      <p:sp>
        <p:nvSpPr>
          <p:cNvPr name="AutoShape 31" id="31"/>
          <p:cNvSpPr/>
          <p:nvPr/>
        </p:nvSpPr>
        <p:spPr>
          <a:xfrm rot="5400000">
            <a:off x="13654065" y="3161554"/>
            <a:ext cx="830763" cy="0"/>
          </a:xfrm>
          <a:prstGeom prst="line">
            <a:avLst/>
          </a:prstGeom>
          <a:ln cap="flat" w="76200">
            <a:solidFill>
              <a:srgbClr val="3EDAD8"/>
            </a:solidFill>
            <a:prstDash val="solid"/>
            <a:headEnd type="none" len="sm" w="sm"/>
            <a:tailEnd type="oval" len="lg" w="lg"/>
          </a:ln>
        </p:spPr>
      </p:sp>
      <p:sp>
        <p:nvSpPr>
          <p:cNvPr name="AutoShape 32" id="32"/>
          <p:cNvSpPr/>
          <p:nvPr/>
        </p:nvSpPr>
        <p:spPr>
          <a:xfrm rot="5400000">
            <a:off x="4388921" y="6507327"/>
            <a:ext cx="830763" cy="0"/>
          </a:xfrm>
          <a:prstGeom prst="line">
            <a:avLst/>
          </a:prstGeom>
          <a:ln cap="flat" w="76200">
            <a:solidFill>
              <a:srgbClr val="3EDAD8"/>
            </a:solidFill>
            <a:prstDash val="solid"/>
            <a:headEnd type="none" len="sm" w="sm"/>
            <a:tailEnd type="oval" len="lg" w="lg"/>
          </a:ln>
        </p:spPr>
      </p:sp>
      <p:sp>
        <p:nvSpPr>
          <p:cNvPr name="AutoShape 33" id="33"/>
          <p:cNvSpPr/>
          <p:nvPr/>
        </p:nvSpPr>
        <p:spPr>
          <a:xfrm rot="5400000">
            <a:off x="8728618" y="6507327"/>
            <a:ext cx="830763" cy="0"/>
          </a:xfrm>
          <a:prstGeom prst="line">
            <a:avLst/>
          </a:prstGeom>
          <a:ln cap="flat" w="76200">
            <a:solidFill>
              <a:srgbClr val="3EDAD8"/>
            </a:solidFill>
            <a:prstDash val="solid"/>
            <a:headEnd type="none" len="sm" w="sm"/>
            <a:tailEnd type="oval" len="lg" w="lg"/>
          </a:ln>
        </p:spPr>
      </p:sp>
      <p:sp>
        <p:nvSpPr>
          <p:cNvPr name="AutoShape 34" id="34"/>
          <p:cNvSpPr/>
          <p:nvPr/>
        </p:nvSpPr>
        <p:spPr>
          <a:xfrm rot="5400000">
            <a:off x="13068315" y="6507327"/>
            <a:ext cx="830763" cy="0"/>
          </a:xfrm>
          <a:prstGeom prst="line">
            <a:avLst/>
          </a:prstGeom>
          <a:ln cap="flat" w="76200">
            <a:solidFill>
              <a:srgbClr val="3EDAD8"/>
            </a:solidFill>
            <a:prstDash val="solid"/>
            <a:headEnd type="none" len="sm" w="sm"/>
            <a:tailEnd type="oval" len="lg" w="lg"/>
          </a:ln>
        </p:spPr>
      </p:sp>
      <p:grpSp>
        <p:nvGrpSpPr>
          <p:cNvPr name="Group 35" id="35"/>
          <p:cNvGrpSpPr/>
          <p:nvPr/>
        </p:nvGrpSpPr>
        <p:grpSpPr>
          <a:xfrm rot="0">
            <a:off x="1028700" y="3922184"/>
            <a:ext cx="3146962" cy="969010"/>
            <a:chOff x="0" y="0"/>
            <a:chExt cx="4195949" cy="1292013"/>
          </a:xfrm>
        </p:grpSpPr>
        <p:sp>
          <p:nvSpPr>
            <p:cNvPr name="TextBox 36" id="36"/>
            <p:cNvSpPr txBox="true"/>
            <p:nvPr/>
          </p:nvSpPr>
          <p:spPr>
            <a:xfrm rot="0">
              <a:off x="0" y="-28575"/>
              <a:ext cx="4195949" cy="672888"/>
            </a:xfrm>
            <a:prstGeom prst="rect">
              <a:avLst/>
            </a:prstGeom>
          </p:spPr>
          <p:txBody>
            <a:bodyPr anchor="t" rtlCol="false" tIns="0" lIns="0" bIns="0" rIns="0">
              <a:spAutoFit/>
            </a:bodyPr>
            <a:lstStyle/>
            <a:p>
              <a:pPr algn="ctr">
                <a:lnSpc>
                  <a:spcPts val="4160"/>
                </a:lnSpc>
              </a:pPr>
              <a:r>
                <a:rPr lang="en-US" sz="3200" spc="160">
                  <a:solidFill>
                    <a:srgbClr val="3EDAD8"/>
                  </a:solidFill>
                  <a:latin typeface="Aileron"/>
                </a:rPr>
                <a:t>1</a:t>
              </a:r>
            </a:p>
          </p:txBody>
        </p:sp>
        <p:sp>
          <p:nvSpPr>
            <p:cNvPr name="TextBox 37" id="37"/>
            <p:cNvSpPr txBox="true"/>
            <p:nvPr/>
          </p:nvSpPr>
          <p:spPr>
            <a:xfrm rot="0">
              <a:off x="0" y="800523"/>
              <a:ext cx="4195949" cy="491490"/>
            </a:xfrm>
            <a:prstGeom prst="rect">
              <a:avLst/>
            </a:prstGeom>
          </p:spPr>
          <p:txBody>
            <a:bodyPr anchor="t" rtlCol="false" tIns="0" lIns="0" bIns="0" rIns="0">
              <a:spAutoFit/>
            </a:bodyPr>
            <a:lstStyle/>
            <a:p>
              <a:pPr algn="ctr">
                <a:lnSpc>
                  <a:spcPts val="3299"/>
                </a:lnSpc>
              </a:pPr>
              <a:r>
                <a:rPr lang="en-US" sz="2199" spc="65">
                  <a:solidFill>
                    <a:srgbClr val="FFFFFF"/>
                  </a:solidFill>
                  <a:latin typeface="Aileron"/>
                </a:rPr>
                <a:t>Introduction</a:t>
              </a:r>
            </a:p>
          </p:txBody>
        </p:sp>
      </p:grpSp>
      <p:grpSp>
        <p:nvGrpSpPr>
          <p:cNvPr name="Group 38" id="38"/>
          <p:cNvGrpSpPr/>
          <p:nvPr/>
        </p:nvGrpSpPr>
        <p:grpSpPr>
          <a:xfrm rot="0">
            <a:off x="4806672" y="3922184"/>
            <a:ext cx="3146962" cy="969010"/>
            <a:chOff x="0" y="0"/>
            <a:chExt cx="4195949" cy="1292013"/>
          </a:xfrm>
        </p:grpSpPr>
        <p:sp>
          <p:nvSpPr>
            <p:cNvPr name="TextBox 39" id="39"/>
            <p:cNvSpPr txBox="true"/>
            <p:nvPr/>
          </p:nvSpPr>
          <p:spPr>
            <a:xfrm rot="0">
              <a:off x="0" y="-28575"/>
              <a:ext cx="4195949" cy="672888"/>
            </a:xfrm>
            <a:prstGeom prst="rect">
              <a:avLst/>
            </a:prstGeom>
          </p:spPr>
          <p:txBody>
            <a:bodyPr anchor="t" rtlCol="false" tIns="0" lIns="0" bIns="0" rIns="0">
              <a:spAutoFit/>
            </a:bodyPr>
            <a:lstStyle/>
            <a:p>
              <a:pPr algn="ctr">
                <a:lnSpc>
                  <a:spcPts val="4160"/>
                </a:lnSpc>
              </a:pPr>
              <a:r>
                <a:rPr lang="en-US" sz="3200" spc="160">
                  <a:solidFill>
                    <a:srgbClr val="3EDAD8"/>
                  </a:solidFill>
                  <a:latin typeface="Aileron"/>
                </a:rPr>
                <a:t>2</a:t>
              </a:r>
            </a:p>
          </p:txBody>
        </p:sp>
        <p:sp>
          <p:nvSpPr>
            <p:cNvPr name="TextBox 40" id="40"/>
            <p:cNvSpPr txBox="true"/>
            <p:nvPr/>
          </p:nvSpPr>
          <p:spPr>
            <a:xfrm rot="0">
              <a:off x="0" y="800523"/>
              <a:ext cx="4195949" cy="491490"/>
            </a:xfrm>
            <a:prstGeom prst="rect">
              <a:avLst/>
            </a:prstGeom>
          </p:spPr>
          <p:txBody>
            <a:bodyPr anchor="t" rtlCol="false" tIns="0" lIns="0" bIns="0" rIns="0">
              <a:spAutoFit/>
            </a:bodyPr>
            <a:lstStyle/>
            <a:p>
              <a:pPr algn="ctr">
                <a:lnSpc>
                  <a:spcPts val="3299"/>
                </a:lnSpc>
              </a:pPr>
              <a:r>
                <a:rPr lang="en-US" sz="2199" spc="65">
                  <a:solidFill>
                    <a:srgbClr val="FFFFFF"/>
                  </a:solidFill>
                  <a:latin typeface="Aileron"/>
                </a:rPr>
                <a:t>Evolution of LLMs</a:t>
              </a:r>
            </a:p>
          </p:txBody>
        </p:sp>
      </p:grpSp>
      <p:grpSp>
        <p:nvGrpSpPr>
          <p:cNvPr name="Group 41" id="41"/>
          <p:cNvGrpSpPr/>
          <p:nvPr/>
        </p:nvGrpSpPr>
        <p:grpSpPr>
          <a:xfrm rot="0">
            <a:off x="8584644" y="3922184"/>
            <a:ext cx="3280312" cy="969010"/>
            <a:chOff x="0" y="0"/>
            <a:chExt cx="4373749" cy="1292013"/>
          </a:xfrm>
        </p:grpSpPr>
        <p:sp>
          <p:nvSpPr>
            <p:cNvPr name="TextBox 42" id="42"/>
            <p:cNvSpPr txBox="true"/>
            <p:nvPr/>
          </p:nvSpPr>
          <p:spPr>
            <a:xfrm rot="0">
              <a:off x="0" y="-28575"/>
              <a:ext cx="4373749" cy="672888"/>
            </a:xfrm>
            <a:prstGeom prst="rect">
              <a:avLst/>
            </a:prstGeom>
          </p:spPr>
          <p:txBody>
            <a:bodyPr anchor="t" rtlCol="false" tIns="0" lIns="0" bIns="0" rIns="0">
              <a:spAutoFit/>
            </a:bodyPr>
            <a:lstStyle/>
            <a:p>
              <a:pPr algn="ctr">
                <a:lnSpc>
                  <a:spcPts val="4160"/>
                </a:lnSpc>
              </a:pPr>
              <a:r>
                <a:rPr lang="en-US" sz="3200" spc="160">
                  <a:solidFill>
                    <a:srgbClr val="3EDAD8"/>
                  </a:solidFill>
                  <a:latin typeface="Aileron"/>
                </a:rPr>
                <a:t>3</a:t>
              </a:r>
            </a:p>
          </p:txBody>
        </p:sp>
        <p:sp>
          <p:nvSpPr>
            <p:cNvPr name="TextBox 43" id="43"/>
            <p:cNvSpPr txBox="true"/>
            <p:nvPr/>
          </p:nvSpPr>
          <p:spPr>
            <a:xfrm rot="0">
              <a:off x="0" y="800523"/>
              <a:ext cx="4373749" cy="491490"/>
            </a:xfrm>
            <a:prstGeom prst="rect">
              <a:avLst/>
            </a:prstGeom>
          </p:spPr>
          <p:txBody>
            <a:bodyPr anchor="t" rtlCol="false" tIns="0" lIns="0" bIns="0" rIns="0">
              <a:spAutoFit/>
            </a:bodyPr>
            <a:lstStyle/>
            <a:p>
              <a:pPr algn="ctr">
                <a:lnSpc>
                  <a:spcPts val="3299"/>
                </a:lnSpc>
              </a:pPr>
              <a:r>
                <a:rPr lang="en-US" sz="2199" spc="65">
                  <a:solidFill>
                    <a:srgbClr val="FFFFFF"/>
                  </a:solidFill>
                  <a:latin typeface="Aileron"/>
                </a:rPr>
                <a:t>How LLMs Work</a:t>
              </a:r>
            </a:p>
          </p:txBody>
        </p:sp>
      </p:grpSp>
      <p:grpSp>
        <p:nvGrpSpPr>
          <p:cNvPr name="Group 44" id="44"/>
          <p:cNvGrpSpPr/>
          <p:nvPr/>
        </p:nvGrpSpPr>
        <p:grpSpPr>
          <a:xfrm rot="0">
            <a:off x="12495966" y="3922184"/>
            <a:ext cx="3146962" cy="1788160"/>
            <a:chOff x="0" y="0"/>
            <a:chExt cx="4195949" cy="2384213"/>
          </a:xfrm>
        </p:grpSpPr>
        <p:sp>
          <p:nvSpPr>
            <p:cNvPr name="TextBox 45" id="45"/>
            <p:cNvSpPr txBox="true"/>
            <p:nvPr/>
          </p:nvSpPr>
          <p:spPr>
            <a:xfrm rot="0">
              <a:off x="0" y="-28575"/>
              <a:ext cx="4195949" cy="672888"/>
            </a:xfrm>
            <a:prstGeom prst="rect">
              <a:avLst/>
            </a:prstGeom>
          </p:spPr>
          <p:txBody>
            <a:bodyPr anchor="t" rtlCol="false" tIns="0" lIns="0" bIns="0" rIns="0">
              <a:spAutoFit/>
            </a:bodyPr>
            <a:lstStyle/>
            <a:p>
              <a:pPr algn="ctr">
                <a:lnSpc>
                  <a:spcPts val="4160"/>
                </a:lnSpc>
              </a:pPr>
              <a:r>
                <a:rPr lang="en-US" sz="3200" spc="160">
                  <a:solidFill>
                    <a:srgbClr val="3EDAD8"/>
                  </a:solidFill>
                  <a:latin typeface="Aileron"/>
                </a:rPr>
                <a:t>4</a:t>
              </a:r>
            </a:p>
          </p:txBody>
        </p:sp>
        <p:sp>
          <p:nvSpPr>
            <p:cNvPr name="TextBox 46" id="46"/>
            <p:cNvSpPr txBox="true"/>
            <p:nvPr/>
          </p:nvSpPr>
          <p:spPr>
            <a:xfrm rot="0">
              <a:off x="0" y="800523"/>
              <a:ext cx="4195949" cy="1583690"/>
            </a:xfrm>
            <a:prstGeom prst="rect">
              <a:avLst/>
            </a:prstGeom>
          </p:spPr>
          <p:txBody>
            <a:bodyPr anchor="t" rtlCol="false" tIns="0" lIns="0" bIns="0" rIns="0">
              <a:spAutoFit/>
            </a:bodyPr>
            <a:lstStyle/>
            <a:p>
              <a:pPr algn="ctr">
                <a:lnSpc>
                  <a:spcPts val="3299"/>
                </a:lnSpc>
              </a:pPr>
              <a:r>
                <a:rPr lang="en-US" sz="2199" spc="65">
                  <a:solidFill>
                    <a:srgbClr val="FFFFFF"/>
                  </a:solidFill>
                  <a:latin typeface="Aileron"/>
                </a:rPr>
                <a:t>Applications of LLMs</a:t>
              </a:r>
            </a:p>
            <a:p>
              <a:pPr algn="ctr">
                <a:lnSpc>
                  <a:spcPts val="3299"/>
                </a:lnSpc>
              </a:pPr>
            </a:p>
            <a:p>
              <a:pPr algn="ctr">
                <a:lnSpc>
                  <a:spcPts val="3299"/>
                </a:lnSpc>
              </a:pPr>
            </a:p>
          </p:txBody>
        </p:sp>
      </p:grpSp>
      <p:grpSp>
        <p:nvGrpSpPr>
          <p:cNvPr name="Group 47" id="47"/>
          <p:cNvGrpSpPr/>
          <p:nvPr/>
        </p:nvGrpSpPr>
        <p:grpSpPr>
          <a:xfrm rot="0">
            <a:off x="3230822" y="7398994"/>
            <a:ext cx="3146962" cy="969010"/>
            <a:chOff x="0" y="0"/>
            <a:chExt cx="4195949" cy="1292013"/>
          </a:xfrm>
        </p:grpSpPr>
        <p:sp>
          <p:nvSpPr>
            <p:cNvPr name="TextBox 48" id="48"/>
            <p:cNvSpPr txBox="true"/>
            <p:nvPr/>
          </p:nvSpPr>
          <p:spPr>
            <a:xfrm rot="0">
              <a:off x="0" y="-28575"/>
              <a:ext cx="4195949" cy="672888"/>
            </a:xfrm>
            <a:prstGeom prst="rect">
              <a:avLst/>
            </a:prstGeom>
          </p:spPr>
          <p:txBody>
            <a:bodyPr anchor="t" rtlCol="false" tIns="0" lIns="0" bIns="0" rIns="0">
              <a:spAutoFit/>
            </a:bodyPr>
            <a:lstStyle/>
            <a:p>
              <a:pPr algn="ctr">
                <a:lnSpc>
                  <a:spcPts val="4160"/>
                </a:lnSpc>
              </a:pPr>
              <a:r>
                <a:rPr lang="en-US" sz="3200" spc="160">
                  <a:solidFill>
                    <a:srgbClr val="3EDAD8"/>
                  </a:solidFill>
                  <a:latin typeface="Aileron"/>
                </a:rPr>
                <a:t>5</a:t>
              </a:r>
            </a:p>
          </p:txBody>
        </p:sp>
        <p:sp>
          <p:nvSpPr>
            <p:cNvPr name="TextBox 49" id="49"/>
            <p:cNvSpPr txBox="true"/>
            <p:nvPr/>
          </p:nvSpPr>
          <p:spPr>
            <a:xfrm rot="0">
              <a:off x="0" y="800523"/>
              <a:ext cx="4195949" cy="491490"/>
            </a:xfrm>
            <a:prstGeom prst="rect">
              <a:avLst/>
            </a:prstGeom>
          </p:spPr>
          <p:txBody>
            <a:bodyPr anchor="t" rtlCol="false" tIns="0" lIns="0" bIns="0" rIns="0">
              <a:spAutoFit/>
            </a:bodyPr>
            <a:lstStyle/>
            <a:p>
              <a:pPr algn="ctr">
                <a:lnSpc>
                  <a:spcPts val="3299"/>
                </a:lnSpc>
              </a:pPr>
              <a:r>
                <a:rPr lang="en-US" sz="2199" spc="65">
                  <a:solidFill>
                    <a:srgbClr val="FFFFFF"/>
                  </a:solidFill>
                  <a:latin typeface="Aileron"/>
                </a:rPr>
                <a:t>Ethical Considerations</a:t>
              </a:r>
            </a:p>
          </p:txBody>
        </p:sp>
      </p:grpSp>
      <p:grpSp>
        <p:nvGrpSpPr>
          <p:cNvPr name="Group 50" id="50"/>
          <p:cNvGrpSpPr/>
          <p:nvPr/>
        </p:nvGrpSpPr>
        <p:grpSpPr>
          <a:xfrm rot="0">
            <a:off x="7570519" y="7398994"/>
            <a:ext cx="3146962" cy="1378585"/>
            <a:chOff x="0" y="0"/>
            <a:chExt cx="4195949" cy="1838113"/>
          </a:xfrm>
        </p:grpSpPr>
        <p:sp>
          <p:nvSpPr>
            <p:cNvPr name="TextBox 51" id="51"/>
            <p:cNvSpPr txBox="true"/>
            <p:nvPr/>
          </p:nvSpPr>
          <p:spPr>
            <a:xfrm rot="0">
              <a:off x="0" y="-28575"/>
              <a:ext cx="4195949" cy="672888"/>
            </a:xfrm>
            <a:prstGeom prst="rect">
              <a:avLst/>
            </a:prstGeom>
          </p:spPr>
          <p:txBody>
            <a:bodyPr anchor="t" rtlCol="false" tIns="0" lIns="0" bIns="0" rIns="0">
              <a:spAutoFit/>
            </a:bodyPr>
            <a:lstStyle/>
            <a:p>
              <a:pPr algn="ctr">
                <a:lnSpc>
                  <a:spcPts val="4160"/>
                </a:lnSpc>
              </a:pPr>
              <a:r>
                <a:rPr lang="en-US" sz="3200" spc="160">
                  <a:solidFill>
                    <a:srgbClr val="3EDAD8"/>
                  </a:solidFill>
                  <a:latin typeface="Aileron"/>
                </a:rPr>
                <a:t>6</a:t>
              </a:r>
            </a:p>
          </p:txBody>
        </p:sp>
        <p:sp>
          <p:nvSpPr>
            <p:cNvPr name="TextBox 52" id="52"/>
            <p:cNvSpPr txBox="true"/>
            <p:nvPr/>
          </p:nvSpPr>
          <p:spPr>
            <a:xfrm rot="0">
              <a:off x="0" y="800523"/>
              <a:ext cx="4195949" cy="1037590"/>
            </a:xfrm>
            <a:prstGeom prst="rect">
              <a:avLst/>
            </a:prstGeom>
          </p:spPr>
          <p:txBody>
            <a:bodyPr anchor="t" rtlCol="false" tIns="0" lIns="0" bIns="0" rIns="0">
              <a:spAutoFit/>
            </a:bodyPr>
            <a:lstStyle/>
            <a:p>
              <a:pPr algn="ctr">
                <a:lnSpc>
                  <a:spcPts val="3299"/>
                </a:lnSpc>
              </a:pPr>
              <a:r>
                <a:rPr lang="en-US" sz="2199" spc="65">
                  <a:solidFill>
                    <a:srgbClr val="FFFFFF"/>
                  </a:solidFill>
                  <a:latin typeface="Aileron"/>
                </a:rPr>
                <a:t>Advantages and Limitations</a:t>
              </a:r>
            </a:p>
          </p:txBody>
        </p:sp>
      </p:grpSp>
      <p:grpSp>
        <p:nvGrpSpPr>
          <p:cNvPr name="Group 53" id="53"/>
          <p:cNvGrpSpPr/>
          <p:nvPr/>
        </p:nvGrpSpPr>
        <p:grpSpPr>
          <a:xfrm rot="0">
            <a:off x="11910216" y="7398994"/>
            <a:ext cx="3146962" cy="1260475"/>
            <a:chOff x="0" y="0"/>
            <a:chExt cx="4195949" cy="1680633"/>
          </a:xfrm>
        </p:grpSpPr>
        <p:sp>
          <p:nvSpPr>
            <p:cNvPr name="TextBox 54" id="54"/>
            <p:cNvSpPr txBox="true"/>
            <p:nvPr/>
          </p:nvSpPr>
          <p:spPr>
            <a:xfrm rot="0">
              <a:off x="0" y="-28575"/>
              <a:ext cx="4195949" cy="672888"/>
            </a:xfrm>
            <a:prstGeom prst="rect">
              <a:avLst/>
            </a:prstGeom>
          </p:spPr>
          <p:txBody>
            <a:bodyPr anchor="t" rtlCol="false" tIns="0" lIns="0" bIns="0" rIns="0">
              <a:spAutoFit/>
            </a:bodyPr>
            <a:lstStyle/>
            <a:p>
              <a:pPr algn="ctr">
                <a:lnSpc>
                  <a:spcPts val="4160"/>
                </a:lnSpc>
              </a:pPr>
              <a:r>
                <a:rPr lang="en-US" sz="3200" spc="160">
                  <a:solidFill>
                    <a:srgbClr val="3EDAD8"/>
                  </a:solidFill>
                  <a:latin typeface="Aileron"/>
                </a:rPr>
                <a:t>7</a:t>
              </a:r>
            </a:p>
          </p:txBody>
        </p:sp>
        <p:sp>
          <p:nvSpPr>
            <p:cNvPr name="TextBox 55" id="55"/>
            <p:cNvSpPr txBox="true"/>
            <p:nvPr/>
          </p:nvSpPr>
          <p:spPr>
            <a:xfrm rot="0">
              <a:off x="0" y="800523"/>
              <a:ext cx="4195949" cy="880110"/>
            </a:xfrm>
            <a:prstGeom prst="rect">
              <a:avLst/>
            </a:prstGeom>
          </p:spPr>
          <p:txBody>
            <a:bodyPr anchor="t" rtlCol="false" tIns="0" lIns="0" bIns="0" rIns="0">
              <a:spAutoFit/>
            </a:bodyPr>
            <a:lstStyle/>
            <a:p>
              <a:pPr algn="ctr">
                <a:lnSpc>
                  <a:spcPts val="2700"/>
                </a:lnSpc>
              </a:pPr>
              <a:r>
                <a:rPr lang="en-US" sz="1800" spc="54">
                  <a:solidFill>
                    <a:srgbClr val="FFFFFF"/>
                  </a:solidFill>
                  <a:latin typeface="Aileron"/>
                </a:rPr>
                <a:t>Future Potential &amp; Public Perception and Acceptance</a:t>
              </a:r>
            </a:p>
          </p:txBody>
        </p:sp>
      </p:grpSp>
      <p:grpSp>
        <p:nvGrpSpPr>
          <p:cNvPr name="Group 56" id="56"/>
          <p:cNvGrpSpPr/>
          <p:nvPr/>
        </p:nvGrpSpPr>
        <p:grpSpPr>
          <a:xfrm rot="0">
            <a:off x="1028700" y="944033"/>
            <a:ext cx="12246346" cy="1030605"/>
            <a:chOff x="0" y="0"/>
            <a:chExt cx="16328461" cy="1374140"/>
          </a:xfrm>
        </p:grpSpPr>
        <p:sp>
          <p:nvSpPr>
            <p:cNvPr name="TextBox 57" id="57"/>
            <p:cNvSpPr txBox="true"/>
            <p:nvPr/>
          </p:nvSpPr>
          <p:spPr>
            <a:xfrm rot="0">
              <a:off x="0" y="-38100"/>
              <a:ext cx="16328461" cy="764540"/>
            </a:xfrm>
            <a:prstGeom prst="rect">
              <a:avLst/>
            </a:prstGeom>
          </p:spPr>
          <p:txBody>
            <a:bodyPr anchor="t" rtlCol="false" tIns="0" lIns="0" bIns="0" rIns="0">
              <a:spAutoFit/>
            </a:bodyPr>
            <a:lstStyle/>
            <a:p>
              <a:pPr>
                <a:lnSpc>
                  <a:spcPts val="4680"/>
                </a:lnSpc>
              </a:pPr>
              <a:r>
                <a:rPr lang="en-US" sz="3600" spc="107">
                  <a:solidFill>
                    <a:srgbClr val="3EDAD8"/>
                  </a:solidFill>
                  <a:latin typeface="Aileron Heavy"/>
                </a:rPr>
                <a:t>AGENDA</a:t>
              </a:r>
            </a:p>
          </p:txBody>
        </p:sp>
        <p:sp>
          <p:nvSpPr>
            <p:cNvPr name="TextBox 58" id="58"/>
            <p:cNvSpPr txBox="true"/>
            <p:nvPr/>
          </p:nvSpPr>
          <p:spPr>
            <a:xfrm rot="0">
              <a:off x="0" y="882650"/>
              <a:ext cx="16328461" cy="491490"/>
            </a:xfrm>
            <a:prstGeom prst="rect">
              <a:avLst/>
            </a:prstGeom>
          </p:spPr>
          <p:txBody>
            <a:bodyPr anchor="t" rtlCol="false" tIns="0" lIns="0" bIns="0" rIns="0">
              <a:spAutoFit/>
            </a:bodyPr>
            <a:lstStyle/>
            <a:p>
              <a:pPr>
                <a:lnSpc>
                  <a:spcPts val="3299"/>
                </a:lnSpc>
              </a:pPr>
              <a:r>
                <a:rPr lang="en-US" sz="2199" spc="65">
                  <a:solidFill>
                    <a:srgbClr val="FFFFFF"/>
                  </a:solidFill>
                  <a:latin typeface="Aileron"/>
                </a:rPr>
                <a:t>Exploring the Impact of Advanced AI in Language Processing</a:t>
              </a:r>
            </a:p>
          </p:txBody>
        </p:sp>
      </p:gr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bg>
      <p:bgPr>
        <a:solidFill>
          <a:srgbClr val="F4F5F5"/>
        </a:solidFill>
      </p:bgPr>
    </p:bg>
    <p:spTree>
      <p:nvGrpSpPr>
        <p:cNvPr id="1" name=""/>
        <p:cNvGrpSpPr/>
        <p:nvPr/>
      </p:nvGrpSpPr>
      <p:grpSpPr>
        <a:xfrm>
          <a:off x="0" y="0"/>
          <a:ext cx="0" cy="0"/>
          <a:chOff x="0" y="0"/>
          <a:chExt cx="0" cy="0"/>
        </a:xfrm>
      </p:grpSpPr>
      <p:sp>
        <p:nvSpPr>
          <p:cNvPr name="Freeform 2" id="2"/>
          <p:cNvSpPr/>
          <p:nvPr/>
        </p:nvSpPr>
        <p:spPr>
          <a:xfrm flipH="false" flipV="false" rot="0">
            <a:off x="898253" y="578644"/>
            <a:ext cx="16361047" cy="9203089"/>
          </a:xfrm>
          <a:custGeom>
            <a:avLst/>
            <a:gdLst/>
            <a:ahLst/>
            <a:cxnLst/>
            <a:rect r="r" b="b" t="t" l="l"/>
            <a:pathLst>
              <a:path h="9203089" w="16361047">
                <a:moveTo>
                  <a:pt x="0" y="0"/>
                </a:moveTo>
                <a:lnTo>
                  <a:pt x="16361047" y="0"/>
                </a:lnTo>
                <a:lnTo>
                  <a:pt x="16361047" y="9203089"/>
                </a:lnTo>
                <a:lnTo>
                  <a:pt x="0" y="9203089"/>
                </a:lnTo>
                <a:lnTo>
                  <a:pt x="0" y="0"/>
                </a:lnTo>
                <a:close/>
              </a:path>
            </a:pathLst>
          </a:custGeom>
          <a:blipFill>
            <a:blip r:embed="rId2"/>
            <a:stretch>
              <a:fillRect l="0" t="0" r="0" b="0"/>
            </a:stretch>
          </a:blipFill>
        </p:spPr>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bg>
      <p:bgPr>
        <a:solidFill>
          <a:srgbClr val="010101"/>
        </a:solidFill>
      </p:bgPr>
    </p:bg>
    <p:spTree>
      <p:nvGrpSpPr>
        <p:cNvPr id="1" name=""/>
        <p:cNvGrpSpPr/>
        <p:nvPr/>
      </p:nvGrpSpPr>
      <p:grpSpPr>
        <a:xfrm>
          <a:off x="0" y="0"/>
          <a:ext cx="0" cy="0"/>
          <a:chOff x="0" y="0"/>
          <a:chExt cx="0" cy="0"/>
        </a:xfrm>
      </p:grpSpPr>
      <p:sp>
        <p:nvSpPr>
          <p:cNvPr name="Freeform 2" id="2"/>
          <p:cNvSpPr/>
          <p:nvPr/>
        </p:nvSpPr>
        <p:spPr>
          <a:xfrm flipH="false" flipV="false" rot="0">
            <a:off x="3511939" y="297461"/>
            <a:ext cx="11438884" cy="9598416"/>
          </a:xfrm>
          <a:custGeom>
            <a:avLst/>
            <a:gdLst/>
            <a:ahLst/>
            <a:cxnLst/>
            <a:rect r="r" b="b" t="t" l="l"/>
            <a:pathLst>
              <a:path h="9598416" w="11438884">
                <a:moveTo>
                  <a:pt x="0" y="0"/>
                </a:moveTo>
                <a:lnTo>
                  <a:pt x="11438884" y="0"/>
                </a:lnTo>
                <a:lnTo>
                  <a:pt x="11438884" y="9598416"/>
                </a:lnTo>
                <a:lnTo>
                  <a:pt x="0" y="9598416"/>
                </a:lnTo>
                <a:lnTo>
                  <a:pt x="0" y="0"/>
                </a:lnTo>
                <a:close/>
              </a:path>
            </a:pathLst>
          </a:custGeom>
          <a:blipFill>
            <a:blip r:embed="rId2"/>
            <a:stretch>
              <a:fillRect l="0" t="-280" r="0" b="-280"/>
            </a:stretch>
          </a:blipFill>
        </p:spPr>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bg>
      <p:bgPr>
        <a:solidFill>
          <a:srgbClr val="191919"/>
        </a:solidFill>
      </p:bgPr>
    </p:bg>
    <p:spTree>
      <p:nvGrpSpPr>
        <p:cNvPr id="1" name=""/>
        <p:cNvGrpSpPr/>
        <p:nvPr/>
      </p:nvGrpSpPr>
      <p:grpSpPr>
        <a:xfrm>
          <a:off x="0" y="0"/>
          <a:ext cx="0" cy="0"/>
          <a:chOff x="0" y="0"/>
          <a:chExt cx="0" cy="0"/>
        </a:xfrm>
      </p:grpSpPr>
      <p:grpSp>
        <p:nvGrpSpPr>
          <p:cNvPr name="Group 2" id="2"/>
          <p:cNvGrpSpPr/>
          <p:nvPr/>
        </p:nvGrpSpPr>
        <p:grpSpPr>
          <a:xfrm rot="0">
            <a:off x="0" y="10124017"/>
            <a:ext cx="16192500" cy="172508"/>
            <a:chOff x="0" y="0"/>
            <a:chExt cx="4264691" cy="45434"/>
          </a:xfrm>
        </p:grpSpPr>
        <p:sp>
          <p:nvSpPr>
            <p:cNvPr name="Freeform 3" id="3"/>
            <p:cNvSpPr/>
            <p:nvPr/>
          </p:nvSpPr>
          <p:spPr>
            <a:xfrm flipH="false" flipV="false" rot="0">
              <a:off x="0" y="0"/>
              <a:ext cx="4264691" cy="45434"/>
            </a:xfrm>
            <a:custGeom>
              <a:avLst/>
              <a:gdLst/>
              <a:ahLst/>
              <a:cxnLst/>
              <a:rect r="r" b="b" t="t" l="l"/>
              <a:pathLst>
                <a:path h="45434" w="4264691">
                  <a:moveTo>
                    <a:pt x="0" y="0"/>
                  </a:moveTo>
                  <a:lnTo>
                    <a:pt x="4264691" y="0"/>
                  </a:lnTo>
                  <a:lnTo>
                    <a:pt x="4264691" y="45434"/>
                  </a:lnTo>
                  <a:lnTo>
                    <a:pt x="0" y="45434"/>
                  </a:lnTo>
                  <a:close/>
                </a:path>
              </a:pathLst>
            </a:custGeom>
            <a:solidFill>
              <a:srgbClr val="3EDAD8"/>
            </a:solidFill>
          </p:spPr>
        </p:sp>
        <p:sp>
          <p:nvSpPr>
            <p:cNvPr name="TextBox 4" id="4"/>
            <p:cNvSpPr txBox="true"/>
            <p:nvPr/>
          </p:nvSpPr>
          <p:spPr>
            <a:xfrm>
              <a:off x="0" y="-57150"/>
              <a:ext cx="4264691" cy="102584"/>
            </a:xfrm>
            <a:prstGeom prst="rect">
              <a:avLst/>
            </a:prstGeom>
          </p:spPr>
          <p:txBody>
            <a:bodyPr anchor="ctr" rtlCol="false" tIns="50800" lIns="50800" bIns="50800" rIns="50800"/>
            <a:lstStyle/>
            <a:p>
              <a:pPr algn="ctr">
                <a:lnSpc>
                  <a:spcPts val="3299"/>
                </a:lnSpc>
              </a:pPr>
            </a:p>
          </p:txBody>
        </p:sp>
      </p:grpSp>
      <p:grpSp>
        <p:nvGrpSpPr>
          <p:cNvPr name="Group 5" id="5"/>
          <p:cNvGrpSpPr/>
          <p:nvPr/>
        </p:nvGrpSpPr>
        <p:grpSpPr>
          <a:xfrm rot="0">
            <a:off x="16192500" y="0"/>
            <a:ext cx="2283181" cy="167947"/>
            <a:chOff x="0" y="0"/>
            <a:chExt cx="601332" cy="44233"/>
          </a:xfrm>
        </p:grpSpPr>
        <p:sp>
          <p:nvSpPr>
            <p:cNvPr name="Freeform 6" id="6"/>
            <p:cNvSpPr/>
            <p:nvPr/>
          </p:nvSpPr>
          <p:spPr>
            <a:xfrm flipH="false" flipV="false" rot="0">
              <a:off x="0" y="0"/>
              <a:ext cx="601332" cy="44233"/>
            </a:xfrm>
            <a:custGeom>
              <a:avLst/>
              <a:gdLst/>
              <a:ahLst/>
              <a:cxnLst/>
              <a:rect r="r" b="b" t="t" l="l"/>
              <a:pathLst>
                <a:path h="44233" w="601332">
                  <a:moveTo>
                    <a:pt x="0" y="0"/>
                  </a:moveTo>
                  <a:lnTo>
                    <a:pt x="601332" y="0"/>
                  </a:lnTo>
                  <a:lnTo>
                    <a:pt x="601332" y="44233"/>
                  </a:lnTo>
                  <a:lnTo>
                    <a:pt x="0" y="44233"/>
                  </a:lnTo>
                  <a:close/>
                </a:path>
              </a:pathLst>
            </a:custGeom>
            <a:solidFill>
              <a:srgbClr val="3EDAD8"/>
            </a:solidFill>
          </p:spPr>
        </p:sp>
        <p:sp>
          <p:nvSpPr>
            <p:cNvPr name="TextBox 7" id="7"/>
            <p:cNvSpPr txBox="true"/>
            <p:nvPr/>
          </p:nvSpPr>
          <p:spPr>
            <a:xfrm>
              <a:off x="0" y="-57150"/>
              <a:ext cx="601332" cy="101383"/>
            </a:xfrm>
            <a:prstGeom prst="rect">
              <a:avLst/>
            </a:prstGeom>
          </p:spPr>
          <p:txBody>
            <a:bodyPr anchor="ctr" rtlCol="false" tIns="50800" lIns="50800" bIns="50800" rIns="50800"/>
            <a:lstStyle/>
            <a:p>
              <a:pPr algn="ctr">
                <a:lnSpc>
                  <a:spcPts val="3299"/>
                </a:lnSpc>
              </a:pPr>
            </a:p>
          </p:txBody>
        </p:sp>
      </p:grpSp>
      <p:sp>
        <p:nvSpPr>
          <p:cNvPr name="Freeform 8" id="8"/>
          <p:cNvSpPr/>
          <p:nvPr/>
        </p:nvSpPr>
        <p:spPr>
          <a:xfrm flipH="false" flipV="false" rot="0">
            <a:off x="16834375" y="622825"/>
            <a:ext cx="811750" cy="811750"/>
          </a:xfrm>
          <a:custGeom>
            <a:avLst/>
            <a:gdLst/>
            <a:ahLst/>
            <a:cxnLst/>
            <a:rect r="r" b="b" t="t" l="l"/>
            <a:pathLst>
              <a:path h="811750" w="811750">
                <a:moveTo>
                  <a:pt x="0" y="0"/>
                </a:moveTo>
                <a:lnTo>
                  <a:pt x="811750" y="0"/>
                </a:lnTo>
                <a:lnTo>
                  <a:pt x="811750" y="811750"/>
                </a:lnTo>
                <a:lnTo>
                  <a:pt x="0" y="8117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9" id="9"/>
          <p:cNvGrpSpPr/>
          <p:nvPr/>
        </p:nvGrpSpPr>
        <p:grpSpPr>
          <a:xfrm rot="0">
            <a:off x="1138450" y="1434575"/>
            <a:ext cx="13383150" cy="7823725"/>
            <a:chOff x="0" y="0"/>
            <a:chExt cx="17844200" cy="10431633"/>
          </a:xfrm>
        </p:grpSpPr>
        <p:sp>
          <p:nvSpPr>
            <p:cNvPr name="TextBox 10" id="10"/>
            <p:cNvSpPr txBox="true"/>
            <p:nvPr/>
          </p:nvSpPr>
          <p:spPr>
            <a:xfrm rot="0">
              <a:off x="0" y="66675"/>
              <a:ext cx="17844200" cy="4287424"/>
            </a:xfrm>
            <a:prstGeom prst="rect">
              <a:avLst/>
            </a:prstGeom>
          </p:spPr>
          <p:txBody>
            <a:bodyPr anchor="t" rtlCol="false" tIns="0" lIns="0" bIns="0" rIns="0">
              <a:spAutoFit/>
            </a:bodyPr>
            <a:lstStyle/>
            <a:p>
              <a:pPr>
                <a:lnSpc>
                  <a:spcPts val="8357"/>
                </a:lnSpc>
              </a:pPr>
              <a:r>
                <a:rPr lang="en-US" sz="7598">
                  <a:solidFill>
                    <a:srgbClr val="3EDAD8"/>
                  </a:solidFill>
                  <a:latin typeface="Aileron Heavy"/>
                </a:rPr>
                <a:t>Title: Ethical Challenges Associated with LLMs</a:t>
              </a:r>
            </a:p>
            <a:p>
              <a:pPr>
                <a:lnSpc>
                  <a:spcPts val="8357"/>
                </a:lnSpc>
              </a:pPr>
            </a:p>
          </p:txBody>
        </p:sp>
        <p:sp>
          <p:nvSpPr>
            <p:cNvPr name="TextBox 11" id="11"/>
            <p:cNvSpPr txBox="true"/>
            <p:nvPr/>
          </p:nvSpPr>
          <p:spPr>
            <a:xfrm rot="0">
              <a:off x="0" y="4680417"/>
              <a:ext cx="17844200" cy="5751216"/>
            </a:xfrm>
            <a:prstGeom prst="rect">
              <a:avLst/>
            </a:prstGeom>
          </p:spPr>
          <p:txBody>
            <a:bodyPr anchor="t" rtlCol="false" tIns="0" lIns="0" bIns="0" rIns="0">
              <a:spAutoFit/>
            </a:bodyPr>
            <a:lstStyle/>
            <a:p>
              <a:pPr>
                <a:lnSpc>
                  <a:spcPts val="3405"/>
                </a:lnSpc>
              </a:pPr>
              <a:r>
                <a:rPr lang="en-US" sz="2619" spc="261">
                  <a:solidFill>
                    <a:srgbClr val="FFFFFF"/>
                  </a:solidFill>
                  <a:latin typeface="Aileron"/>
                </a:rPr>
                <a:t>THE INTEGRATION OF LARGE LANGUAGE MODELS (LLMS) INTO VARIOUS APPLICATIONS RAISES SIGNIFICANT ETHICAL CONCERNS. THESE MODELS, WHILE POWERFUL IN LANGUAGE PROCESSING, ARE SUSCEPTIBLE TO INHERENT BIASES PRESENT IN THE TRAINING DATA. BIASES, BOTH SOCIETAL AND LINGUISTIC, CAN PERPETUATE AND AMPLIFY EXISTING INEQUALITIES, LEADING TO BIASED OUTPUTS OR DISCRIMINATORY LANGUAGE PATTERNS IN GENERATED TEXT. ADDITIONALLY, CONCERNS ARISE REGARDING THE ETHICAL RESPONSIBILITY OF THOSE DEPLOYING THESE MODELS IN VARIOUS APPLICATIONS.</a:t>
              </a:r>
            </a:p>
          </p:txBody>
        </p:sp>
      </p:grpSp>
      <p:sp>
        <p:nvSpPr>
          <p:cNvPr name="TextBox 12" id="12"/>
          <p:cNvSpPr txBox="true"/>
          <p:nvPr/>
        </p:nvSpPr>
        <p:spPr>
          <a:xfrm rot="5400000">
            <a:off x="13932560" y="5592470"/>
            <a:ext cx="6643956" cy="687705"/>
          </a:xfrm>
          <a:prstGeom prst="rect">
            <a:avLst/>
          </a:prstGeom>
        </p:spPr>
        <p:txBody>
          <a:bodyPr anchor="t" rtlCol="false" tIns="0" lIns="0" bIns="0" rIns="0">
            <a:spAutoFit/>
          </a:bodyPr>
          <a:lstStyle/>
          <a:p>
            <a:pPr>
              <a:lnSpc>
                <a:spcPts val="2730"/>
              </a:lnSpc>
            </a:pPr>
            <a:r>
              <a:rPr lang="en-US" sz="2100" spc="210">
                <a:solidFill>
                  <a:srgbClr val="FFFFFF"/>
                </a:solidFill>
                <a:latin typeface="Aileron"/>
              </a:rPr>
              <a:t>National Microsoft Tech Camp 2023</a:t>
            </a:r>
          </a:p>
          <a:p>
            <a:pPr>
              <a:lnSpc>
                <a:spcPts val="2730"/>
              </a:lnSpc>
            </a:pPr>
          </a:p>
        </p:txBody>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bg>
      <p:bgPr>
        <a:solidFill>
          <a:srgbClr val="FEFEFE"/>
        </a:solidFill>
      </p:bgPr>
    </p:bg>
    <p:spTree>
      <p:nvGrpSpPr>
        <p:cNvPr id="1" name=""/>
        <p:cNvGrpSpPr/>
        <p:nvPr/>
      </p:nvGrpSpPr>
      <p:grpSpPr>
        <a:xfrm>
          <a:off x="0" y="0"/>
          <a:ext cx="0" cy="0"/>
          <a:chOff x="0" y="0"/>
          <a:chExt cx="0" cy="0"/>
        </a:xfrm>
      </p:grpSpPr>
      <p:sp>
        <p:nvSpPr>
          <p:cNvPr name="Freeform 2" id="2"/>
          <p:cNvSpPr/>
          <p:nvPr/>
        </p:nvSpPr>
        <p:spPr>
          <a:xfrm flipH="false" flipV="false" rot="0">
            <a:off x="680547" y="1028700"/>
            <a:ext cx="16725911" cy="7813390"/>
          </a:xfrm>
          <a:custGeom>
            <a:avLst/>
            <a:gdLst/>
            <a:ahLst/>
            <a:cxnLst/>
            <a:rect r="r" b="b" t="t" l="l"/>
            <a:pathLst>
              <a:path h="7813390" w="16725911">
                <a:moveTo>
                  <a:pt x="0" y="0"/>
                </a:moveTo>
                <a:lnTo>
                  <a:pt x="16725911" y="0"/>
                </a:lnTo>
                <a:lnTo>
                  <a:pt x="16725911" y="7813390"/>
                </a:lnTo>
                <a:lnTo>
                  <a:pt x="0" y="7813390"/>
                </a:lnTo>
                <a:lnTo>
                  <a:pt x="0" y="0"/>
                </a:lnTo>
                <a:close/>
              </a:path>
            </a:pathLst>
          </a:custGeom>
          <a:blipFill>
            <a:blip r:embed="rId2"/>
            <a:stretch>
              <a:fillRect l="0" t="0" r="0" b="0"/>
            </a:stretch>
          </a:blipFill>
        </p:spPr>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bg>
      <p:bgPr>
        <a:solidFill>
          <a:srgbClr val="F7F7F6"/>
        </a:solidFill>
      </p:bgPr>
    </p:bg>
    <p:spTree>
      <p:nvGrpSpPr>
        <p:cNvPr id="1" name=""/>
        <p:cNvGrpSpPr/>
        <p:nvPr/>
      </p:nvGrpSpPr>
      <p:grpSpPr>
        <a:xfrm>
          <a:off x="0" y="0"/>
          <a:ext cx="0" cy="0"/>
          <a:chOff x="0" y="0"/>
          <a:chExt cx="0" cy="0"/>
        </a:xfrm>
      </p:grpSpPr>
      <p:sp>
        <p:nvSpPr>
          <p:cNvPr name="Freeform 2" id="2"/>
          <p:cNvSpPr/>
          <p:nvPr/>
        </p:nvSpPr>
        <p:spPr>
          <a:xfrm flipH="false" flipV="false" rot="0">
            <a:off x="179924" y="748214"/>
            <a:ext cx="18108076" cy="9311728"/>
          </a:xfrm>
          <a:custGeom>
            <a:avLst/>
            <a:gdLst/>
            <a:ahLst/>
            <a:cxnLst/>
            <a:rect r="r" b="b" t="t" l="l"/>
            <a:pathLst>
              <a:path h="9311728" w="18108076">
                <a:moveTo>
                  <a:pt x="0" y="0"/>
                </a:moveTo>
                <a:lnTo>
                  <a:pt x="18108076" y="0"/>
                </a:lnTo>
                <a:lnTo>
                  <a:pt x="18108076" y="9311728"/>
                </a:lnTo>
                <a:lnTo>
                  <a:pt x="0" y="9311728"/>
                </a:lnTo>
                <a:lnTo>
                  <a:pt x="0" y="0"/>
                </a:lnTo>
                <a:close/>
              </a:path>
            </a:pathLst>
          </a:custGeom>
          <a:blipFill>
            <a:blip r:embed="rId2"/>
            <a:stretch>
              <a:fillRect l="0" t="-22924" r="0" b="-22924"/>
            </a:stretch>
          </a:blipFill>
        </p:spPr>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bg>
      <p:bgPr>
        <a:solidFill>
          <a:srgbClr val="FEFEFE"/>
        </a:solidFill>
      </p:bgPr>
    </p:bg>
    <p:spTree>
      <p:nvGrpSpPr>
        <p:cNvPr id="1" name=""/>
        <p:cNvGrpSpPr/>
        <p:nvPr/>
      </p:nvGrpSpPr>
      <p:grpSpPr>
        <a:xfrm>
          <a:off x="0" y="0"/>
          <a:ext cx="0" cy="0"/>
          <a:chOff x="0" y="0"/>
          <a:chExt cx="0" cy="0"/>
        </a:xfrm>
      </p:grpSpPr>
      <p:sp>
        <p:nvSpPr>
          <p:cNvPr name="Freeform 2" id="2"/>
          <p:cNvSpPr/>
          <p:nvPr/>
        </p:nvSpPr>
        <p:spPr>
          <a:xfrm flipH="false" flipV="false" rot="0">
            <a:off x="456915" y="800989"/>
            <a:ext cx="17441954" cy="8594023"/>
          </a:xfrm>
          <a:custGeom>
            <a:avLst/>
            <a:gdLst/>
            <a:ahLst/>
            <a:cxnLst/>
            <a:rect r="r" b="b" t="t" l="l"/>
            <a:pathLst>
              <a:path h="8594023" w="17441954">
                <a:moveTo>
                  <a:pt x="0" y="0"/>
                </a:moveTo>
                <a:lnTo>
                  <a:pt x="17441954" y="0"/>
                </a:lnTo>
                <a:lnTo>
                  <a:pt x="17441954" y="8594023"/>
                </a:lnTo>
                <a:lnTo>
                  <a:pt x="0" y="8594023"/>
                </a:lnTo>
                <a:lnTo>
                  <a:pt x="0" y="0"/>
                </a:lnTo>
                <a:close/>
              </a:path>
            </a:pathLst>
          </a:custGeom>
          <a:blipFill>
            <a:blip r:embed="rId2"/>
            <a:stretch>
              <a:fillRect l="0" t="0" r="0" b="-14161"/>
            </a:stretch>
          </a:blipFill>
        </p:spPr>
      </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6279" r="0" b="-6279"/>
            </a:stretch>
          </a:blipFill>
        </p:spPr>
      </p:sp>
    </p:spTree>
  </p:cSld>
  <p:clrMapOvr>
    <a:masterClrMapping/>
  </p:clrMapOvr>
</p:sld>
</file>

<file path=ppt/slides/slide37.xml><?xml version="1.0" encoding="utf-8"?>
<p:sld xmlns:p="http://schemas.openxmlformats.org/presentationml/2006/main" xmlns:a="http://schemas.openxmlformats.org/drawingml/2006/main" xmlns:r="http://schemas.openxmlformats.org/officeDocument/2006/relationships">
  <p:cSld>
    <p:bg>
      <p:bgPr>
        <a:solidFill>
          <a:srgbClr val="010101"/>
        </a:solidFill>
      </p:bgPr>
    </p:bg>
    <p:spTree>
      <p:nvGrpSpPr>
        <p:cNvPr id="1" name=""/>
        <p:cNvGrpSpPr/>
        <p:nvPr/>
      </p:nvGrpSpPr>
      <p:grpSpPr>
        <a:xfrm>
          <a:off x="0" y="0"/>
          <a:ext cx="0" cy="0"/>
          <a:chOff x="0" y="0"/>
          <a:chExt cx="0" cy="0"/>
        </a:xfrm>
      </p:grpSpPr>
      <p:sp>
        <p:nvSpPr>
          <p:cNvPr name="Freeform 2" id="2"/>
          <p:cNvSpPr/>
          <p:nvPr/>
        </p:nvSpPr>
        <p:spPr>
          <a:xfrm flipH="false" flipV="false" rot="0">
            <a:off x="748895" y="3130268"/>
            <a:ext cx="3585745" cy="3585745"/>
          </a:xfrm>
          <a:custGeom>
            <a:avLst/>
            <a:gdLst/>
            <a:ahLst/>
            <a:cxnLst/>
            <a:rect r="r" b="b" t="t" l="l"/>
            <a:pathLst>
              <a:path h="3585745" w="3585745">
                <a:moveTo>
                  <a:pt x="0" y="0"/>
                </a:moveTo>
                <a:lnTo>
                  <a:pt x="3585745" y="0"/>
                </a:lnTo>
                <a:lnTo>
                  <a:pt x="3585745" y="3585745"/>
                </a:lnTo>
                <a:lnTo>
                  <a:pt x="0" y="3585745"/>
                </a:lnTo>
                <a:lnTo>
                  <a:pt x="0" y="0"/>
                </a:lnTo>
                <a:close/>
              </a:path>
            </a:pathLst>
          </a:custGeom>
          <a:blipFill>
            <a:blip r:embed="rId2"/>
            <a:stretch>
              <a:fillRect l="0" t="0" r="0" b="0"/>
            </a:stretch>
          </a:blipFill>
        </p:spPr>
      </p:sp>
      <p:sp>
        <p:nvSpPr>
          <p:cNvPr name="TextBox 3" id="3"/>
          <p:cNvSpPr txBox="true"/>
          <p:nvPr/>
        </p:nvSpPr>
        <p:spPr>
          <a:xfrm rot="0">
            <a:off x="572303" y="654299"/>
            <a:ext cx="12381226" cy="1349819"/>
          </a:xfrm>
          <a:prstGeom prst="rect">
            <a:avLst/>
          </a:prstGeom>
        </p:spPr>
        <p:txBody>
          <a:bodyPr anchor="t" rtlCol="false" tIns="0" lIns="0" bIns="0" rIns="0">
            <a:spAutoFit/>
          </a:bodyPr>
          <a:lstStyle/>
          <a:p>
            <a:pPr>
              <a:lnSpc>
                <a:spcPts val="5400"/>
              </a:lnSpc>
            </a:pPr>
            <a:r>
              <a:rPr lang="en-US" sz="3857">
                <a:solidFill>
                  <a:srgbClr val="3EDAD8"/>
                </a:solidFill>
                <a:latin typeface="Open Sauce Bold"/>
              </a:rPr>
              <a:t>For any further inquiries or collaborations, please feel free to reach out:</a:t>
            </a:r>
          </a:p>
        </p:txBody>
      </p:sp>
      <p:sp>
        <p:nvSpPr>
          <p:cNvPr name="TextBox 4" id="4"/>
          <p:cNvSpPr txBox="true"/>
          <p:nvPr/>
        </p:nvSpPr>
        <p:spPr>
          <a:xfrm rot="0">
            <a:off x="4654959" y="3149318"/>
            <a:ext cx="11463442" cy="1532890"/>
          </a:xfrm>
          <a:prstGeom prst="rect">
            <a:avLst/>
          </a:prstGeom>
        </p:spPr>
        <p:txBody>
          <a:bodyPr anchor="t" rtlCol="false" tIns="0" lIns="0" bIns="0" rIns="0">
            <a:spAutoFit/>
          </a:bodyPr>
          <a:lstStyle/>
          <a:p>
            <a:pPr>
              <a:lnSpc>
                <a:spcPts val="2419"/>
              </a:lnSpc>
            </a:pPr>
            <a:r>
              <a:rPr lang="en-US" sz="2199" spc="-43">
                <a:solidFill>
                  <a:srgbClr val="FFFFFF"/>
                </a:solidFill>
                <a:latin typeface="Open Sauce Bold"/>
              </a:rPr>
              <a:t>MANAI MED MORTADHA :</a:t>
            </a:r>
          </a:p>
          <a:p>
            <a:pPr>
              <a:lnSpc>
                <a:spcPts val="2419"/>
              </a:lnSpc>
            </a:pPr>
          </a:p>
          <a:p>
            <a:pPr>
              <a:lnSpc>
                <a:spcPts val="2419"/>
              </a:lnSpc>
              <a:spcBef>
                <a:spcPct val="0"/>
              </a:spcBef>
            </a:pPr>
            <a:r>
              <a:rPr lang="en-US" sz="2199" spc="-43">
                <a:solidFill>
                  <a:srgbClr val="FFFFFF"/>
                </a:solidFill>
                <a:latin typeface="Open Sauce Bold"/>
              </a:rPr>
              <a:t>CEO &amp; Founder of @Man.Ai | Professional Technical Reviewer @Packt UK | AI Engineer | EX-Intern@Netflix &amp;@Google | AI Instructor | Google Machine Learning Expert |Google DSC Mentor | Intel Certified Edge AI Developer | XAI Researcher</a:t>
            </a:r>
          </a:p>
        </p:txBody>
      </p:sp>
      <p:sp>
        <p:nvSpPr>
          <p:cNvPr name="TextBox 5" id="5"/>
          <p:cNvSpPr txBox="true"/>
          <p:nvPr/>
        </p:nvSpPr>
        <p:spPr>
          <a:xfrm rot="0">
            <a:off x="4654959" y="5162550"/>
            <a:ext cx="9165500" cy="3347831"/>
          </a:xfrm>
          <a:prstGeom prst="rect">
            <a:avLst/>
          </a:prstGeom>
        </p:spPr>
        <p:txBody>
          <a:bodyPr anchor="t" rtlCol="false" tIns="0" lIns="0" bIns="0" rIns="0">
            <a:spAutoFit/>
          </a:bodyPr>
          <a:lstStyle/>
          <a:p>
            <a:pPr>
              <a:lnSpc>
                <a:spcPts val="2044"/>
              </a:lnSpc>
            </a:pPr>
            <a:r>
              <a:rPr lang="en-US" sz="1858" spc="-37">
                <a:solidFill>
                  <a:srgbClr val="1EA4BE"/>
                </a:solidFill>
                <a:latin typeface="Open Sauce Bold"/>
              </a:rPr>
              <a:t>Linkedin: </a:t>
            </a:r>
            <a:r>
              <a:rPr lang="en-US" sz="1858" spc="-37">
                <a:solidFill>
                  <a:srgbClr val="FFFFFF"/>
                </a:solidFill>
                <a:latin typeface="Open Sauce Bold"/>
              </a:rPr>
              <a:t>https://www.linkedin.com/in/mannai-mortadha/</a:t>
            </a:r>
          </a:p>
          <a:p>
            <a:pPr>
              <a:lnSpc>
                <a:spcPts val="2044"/>
              </a:lnSpc>
            </a:pPr>
          </a:p>
          <a:p>
            <a:pPr>
              <a:lnSpc>
                <a:spcPts val="2044"/>
              </a:lnSpc>
            </a:pPr>
            <a:r>
              <a:rPr lang="en-US" sz="1858" spc="-37">
                <a:solidFill>
                  <a:srgbClr val="1EA4BE"/>
                </a:solidFill>
                <a:latin typeface="Open Sauce Bold"/>
              </a:rPr>
              <a:t>GIithub :</a:t>
            </a:r>
            <a:r>
              <a:rPr lang="en-US" sz="1858" spc="-37">
                <a:solidFill>
                  <a:srgbClr val="FFFFFF"/>
                </a:solidFill>
                <a:latin typeface="Open Sauce Bold"/>
              </a:rPr>
              <a:t> https://github.com/MortadhaMannai</a:t>
            </a:r>
          </a:p>
          <a:p>
            <a:pPr>
              <a:lnSpc>
                <a:spcPts val="2044"/>
              </a:lnSpc>
            </a:pPr>
          </a:p>
          <a:p>
            <a:pPr>
              <a:lnSpc>
                <a:spcPts val="2044"/>
              </a:lnSpc>
            </a:pPr>
            <a:r>
              <a:rPr lang="en-US" sz="1858" spc="-37">
                <a:solidFill>
                  <a:srgbClr val="1EA4BE"/>
                </a:solidFill>
                <a:latin typeface="Open Sauce Bold"/>
              </a:rPr>
              <a:t>Leetcode :</a:t>
            </a:r>
            <a:r>
              <a:rPr lang="en-US" sz="1858" spc="-37">
                <a:solidFill>
                  <a:srgbClr val="FFFFFF"/>
                </a:solidFill>
                <a:latin typeface="Open Sauce Bold"/>
              </a:rPr>
              <a:t> https://leetcode.com/mannaimortadha898/</a:t>
            </a:r>
          </a:p>
          <a:p>
            <a:pPr>
              <a:lnSpc>
                <a:spcPts val="2044"/>
              </a:lnSpc>
            </a:pPr>
          </a:p>
          <a:p>
            <a:pPr>
              <a:lnSpc>
                <a:spcPts val="2044"/>
              </a:lnSpc>
            </a:pPr>
            <a:r>
              <a:rPr lang="en-US" sz="1858" spc="-37">
                <a:solidFill>
                  <a:srgbClr val="1EA4BE"/>
                </a:solidFill>
                <a:latin typeface="Open Sauce Bold"/>
              </a:rPr>
              <a:t>Sessionize: </a:t>
            </a:r>
            <a:r>
              <a:rPr lang="en-US" sz="1858" spc="-37">
                <a:solidFill>
                  <a:srgbClr val="FFFFFF"/>
                </a:solidFill>
                <a:latin typeface="Open Sauce Bold"/>
              </a:rPr>
              <a:t>https://sessionize.com/Mortadha_Mannai/</a:t>
            </a:r>
          </a:p>
          <a:p>
            <a:pPr>
              <a:lnSpc>
                <a:spcPts val="2044"/>
              </a:lnSpc>
            </a:pPr>
          </a:p>
          <a:p>
            <a:pPr>
              <a:lnSpc>
                <a:spcPts val="2044"/>
              </a:lnSpc>
            </a:pPr>
            <a:r>
              <a:rPr lang="en-US" sz="1858" spc="-37">
                <a:solidFill>
                  <a:srgbClr val="1EA4BE"/>
                </a:solidFill>
                <a:latin typeface="Open Sauce Bold"/>
              </a:rPr>
              <a:t>Email : </a:t>
            </a:r>
            <a:r>
              <a:rPr lang="en-US" sz="1858" spc="-37">
                <a:solidFill>
                  <a:srgbClr val="FFFFFF"/>
                </a:solidFill>
                <a:latin typeface="Open Sauce Bold"/>
              </a:rPr>
              <a:t>mannaimortadha898@gmail.com</a:t>
            </a:r>
          </a:p>
          <a:p>
            <a:pPr>
              <a:lnSpc>
                <a:spcPts val="2044"/>
              </a:lnSpc>
            </a:pPr>
          </a:p>
          <a:p>
            <a:pPr>
              <a:lnSpc>
                <a:spcPts val="2044"/>
              </a:lnSpc>
            </a:pPr>
            <a:r>
              <a:rPr lang="en-US" sz="1858" spc="-37">
                <a:solidFill>
                  <a:srgbClr val="1EA4BE"/>
                </a:solidFill>
                <a:latin typeface="Open Sauce Bold"/>
              </a:rPr>
              <a:t>Paper Link: </a:t>
            </a:r>
            <a:r>
              <a:rPr lang="en-US" sz="1858" spc="-37">
                <a:solidFill>
                  <a:srgbClr val="FFFFFF"/>
                </a:solidFill>
                <a:latin typeface="Open Sauce Bold"/>
              </a:rPr>
              <a:t>https://zenodo.org/records/8274725 </a:t>
            </a:r>
          </a:p>
          <a:p>
            <a:pPr>
              <a:lnSpc>
                <a:spcPts val="2044"/>
              </a:lnSpc>
            </a:pPr>
            <a:r>
              <a:rPr lang="en-US" sz="1858" spc="-37">
                <a:solidFill>
                  <a:srgbClr val="FFFFFF"/>
                </a:solidFill>
                <a:latin typeface="Open Sauce Bold"/>
              </a:rPr>
              <a:t>                       </a:t>
            </a:r>
          </a:p>
          <a:p>
            <a:pPr>
              <a:lnSpc>
                <a:spcPts val="2044"/>
              </a:lnSpc>
            </a:pPr>
          </a:p>
        </p:txBody>
      </p:sp>
    </p:spTree>
  </p:cSld>
  <p:clrMapOvr>
    <a:masterClrMapping/>
  </p:clrMapOvr>
</p:sld>
</file>

<file path=ppt/slides/slide3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11" r="0" b="-9211"/>
            </a:stretch>
          </a:blipFill>
        </p:spPr>
      </p:sp>
      <p:grpSp>
        <p:nvGrpSpPr>
          <p:cNvPr name="Group 3" id="3"/>
          <p:cNvGrpSpPr/>
          <p:nvPr/>
        </p:nvGrpSpPr>
        <p:grpSpPr>
          <a:xfrm rot="0">
            <a:off x="0" y="10119053"/>
            <a:ext cx="2095500" cy="193817"/>
            <a:chOff x="0" y="0"/>
            <a:chExt cx="551901" cy="51046"/>
          </a:xfrm>
        </p:grpSpPr>
        <p:sp>
          <p:nvSpPr>
            <p:cNvPr name="Freeform 4" id="4"/>
            <p:cNvSpPr/>
            <p:nvPr/>
          </p:nvSpPr>
          <p:spPr>
            <a:xfrm flipH="false" flipV="false" rot="0">
              <a:off x="0" y="0"/>
              <a:ext cx="551901" cy="51046"/>
            </a:xfrm>
            <a:custGeom>
              <a:avLst/>
              <a:gdLst/>
              <a:ahLst/>
              <a:cxnLst/>
              <a:rect r="r" b="b" t="t" l="l"/>
              <a:pathLst>
                <a:path h="51046" w="551901">
                  <a:moveTo>
                    <a:pt x="0" y="0"/>
                  </a:moveTo>
                  <a:lnTo>
                    <a:pt x="551901" y="0"/>
                  </a:lnTo>
                  <a:lnTo>
                    <a:pt x="551901" y="51046"/>
                  </a:lnTo>
                  <a:lnTo>
                    <a:pt x="0" y="51046"/>
                  </a:lnTo>
                  <a:close/>
                </a:path>
              </a:pathLst>
            </a:custGeom>
            <a:solidFill>
              <a:srgbClr val="3EDAD8"/>
            </a:solidFill>
          </p:spPr>
        </p:sp>
        <p:sp>
          <p:nvSpPr>
            <p:cNvPr name="TextBox 5" id="5"/>
            <p:cNvSpPr txBox="true"/>
            <p:nvPr/>
          </p:nvSpPr>
          <p:spPr>
            <a:xfrm>
              <a:off x="0" y="-57150"/>
              <a:ext cx="551901" cy="108196"/>
            </a:xfrm>
            <a:prstGeom prst="rect">
              <a:avLst/>
            </a:prstGeom>
          </p:spPr>
          <p:txBody>
            <a:bodyPr anchor="ctr" rtlCol="false" tIns="50800" lIns="50800" bIns="50800" rIns="50800"/>
            <a:lstStyle/>
            <a:p>
              <a:pPr algn="ctr">
                <a:lnSpc>
                  <a:spcPts val="3299"/>
                </a:lnSpc>
              </a:pPr>
            </a:p>
          </p:txBody>
        </p:sp>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60C33"/>
        </a:solidFill>
      </p:bgPr>
    </p:bg>
    <p:spTree>
      <p:nvGrpSpPr>
        <p:cNvPr id="1" name=""/>
        <p:cNvGrpSpPr/>
        <p:nvPr/>
      </p:nvGrpSpPr>
      <p:grpSpPr>
        <a:xfrm>
          <a:off x="0" y="0"/>
          <a:ext cx="0" cy="0"/>
          <a:chOff x="0" y="0"/>
          <a:chExt cx="0" cy="0"/>
        </a:xfrm>
      </p:grpSpPr>
      <p:sp>
        <p:nvSpPr>
          <p:cNvPr name="AutoShape 2" id="2"/>
          <p:cNvSpPr/>
          <p:nvPr/>
        </p:nvSpPr>
        <p:spPr>
          <a:xfrm flipV="true">
            <a:off x="11946323" y="354705"/>
            <a:ext cx="0" cy="10819087"/>
          </a:xfrm>
          <a:prstGeom prst="line">
            <a:avLst/>
          </a:prstGeom>
          <a:ln cap="flat" w="76200">
            <a:solidFill>
              <a:srgbClr val="FFFFFF"/>
            </a:solidFill>
            <a:prstDash val="solid"/>
            <a:headEnd type="none" len="sm" w="sm"/>
            <a:tailEnd type="none" len="sm" w="sm"/>
          </a:ln>
        </p:spPr>
      </p:sp>
      <p:grpSp>
        <p:nvGrpSpPr>
          <p:cNvPr name="Group 3" id="3"/>
          <p:cNvGrpSpPr/>
          <p:nvPr/>
        </p:nvGrpSpPr>
        <p:grpSpPr>
          <a:xfrm rot="0">
            <a:off x="-187681" y="10119053"/>
            <a:ext cx="2283181" cy="167947"/>
            <a:chOff x="0" y="0"/>
            <a:chExt cx="601332" cy="44233"/>
          </a:xfrm>
        </p:grpSpPr>
        <p:sp>
          <p:nvSpPr>
            <p:cNvPr name="Freeform 4" id="4"/>
            <p:cNvSpPr/>
            <p:nvPr/>
          </p:nvSpPr>
          <p:spPr>
            <a:xfrm flipH="false" flipV="false" rot="0">
              <a:off x="0" y="0"/>
              <a:ext cx="601332" cy="44233"/>
            </a:xfrm>
            <a:custGeom>
              <a:avLst/>
              <a:gdLst/>
              <a:ahLst/>
              <a:cxnLst/>
              <a:rect r="r" b="b" t="t" l="l"/>
              <a:pathLst>
                <a:path h="44233" w="601332">
                  <a:moveTo>
                    <a:pt x="0" y="0"/>
                  </a:moveTo>
                  <a:lnTo>
                    <a:pt x="601332" y="0"/>
                  </a:lnTo>
                  <a:lnTo>
                    <a:pt x="601332" y="44233"/>
                  </a:lnTo>
                  <a:lnTo>
                    <a:pt x="0" y="44233"/>
                  </a:lnTo>
                  <a:close/>
                </a:path>
              </a:pathLst>
            </a:custGeom>
            <a:solidFill>
              <a:srgbClr val="3EDAD8"/>
            </a:solidFill>
          </p:spPr>
        </p:sp>
        <p:sp>
          <p:nvSpPr>
            <p:cNvPr name="TextBox 5" id="5"/>
            <p:cNvSpPr txBox="true"/>
            <p:nvPr/>
          </p:nvSpPr>
          <p:spPr>
            <a:xfrm>
              <a:off x="0" y="-57150"/>
              <a:ext cx="601332" cy="101383"/>
            </a:xfrm>
            <a:prstGeom prst="rect">
              <a:avLst/>
            </a:prstGeom>
          </p:spPr>
          <p:txBody>
            <a:bodyPr anchor="ctr" rtlCol="false" tIns="50800" lIns="50800" bIns="50800" rIns="50800"/>
            <a:lstStyle/>
            <a:p>
              <a:pPr algn="ctr">
                <a:lnSpc>
                  <a:spcPts val="3299"/>
                </a:lnSpc>
              </a:pPr>
            </a:p>
          </p:txBody>
        </p:sp>
      </p:grpSp>
      <p:grpSp>
        <p:nvGrpSpPr>
          <p:cNvPr name="Group 6" id="6"/>
          <p:cNvGrpSpPr/>
          <p:nvPr/>
        </p:nvGrpSpPr>
        <p:grpSpPr>
          <a:xfrm rot="0">
            <a:off x="2095500" y="0"/>
            <a:ext cx="16192500" cy="172508"/>
            <a:chOff x="0" y="0"/>
            <a:chExt cx="4264691" cy="45434"/>
          </a:xfrm>
        </p:grpSpPr>
        <p:sp>
          <p:nvSpPr>
            <p:cNvPr name="Freeform 7" id="7"/>
            <p:cNvSpPr/>
            <p:nvPr/>
          </p:nvSpPr>
          <p:spPr>
            <a:xfrm flipH="false" flipV="false" rot="0">
              <a:off x="0" y="0"/>
              <a:ext cx="4264691" cy="45434"/>
            </a:xfrm>
            <a:custGeom>
              <a:avLst/>
              <a:gdLst/>
              <a:ahLst/>
              <a:cxnLst/>
              <a:rect r="r" b="b" t="t" l="l"/>
              <a:pathLst>
                <a:path h="45434" w="4264691">
                  <a:moveTo>
                    <a:pt x="0" y="0"/>
                  </a:moveTo>
                  <a:lnTo>
                    <a:pt x="4264691" y="0"/>
                  </a:lnTo>
                  <a:lnTo>
                    <a:pt x="4264691" y="45434"/>
                  </a:lnTo>
                  <a:lnTo>
                    <a:pt x="0" y="45434"/>
                  </a:lnTo>
                  <a:close/>
                </a:path>
              </a:pathLst>
            </a:custGeom>
            <a:solidFill>
              <a:srgbClr val="3EDAD8"/>
            </a:solidFill>
          </p:spPr>
        </p:sp>
        <p:sp>
          <p:nvSpPr>
            <p:cNvPr name="TextBox 8" id="8"/>
            <p:cNvSpPr txBox="true"/>
            <p:nvPr/>
          </p:nvSpPr>
          <p:spPr>
            <a:xfrm>
              <a:off x="0" y="-57150"/>
              <a:ext cx="4264691" cy="102584"/>
            </a:xfrm>
            <a:prstGeom prst="rect">
              <a:avLst/>
            </a:prstGeom>
          </p:spPr>
          <p:txBody>
            <a:bodyPr anchor="ctr" rtlCol="false" tIns="50800" lIns="50800" bIns="50800" rIns="50800"/>
            <a:lstStyle/>
            <a:p>
              <a:pPr algn="ctr">
                <a:lnSpc>
                  <a:spcPts val="3299"/>
                </a:lnSpc>
              </a:pPr>
            </a:p>
          </p:txBody>
        </p:sp>
      </p:grpSp>
      <p:grpSp>
        <p:nvGrpSpPr>
          <p:cNvPr name="Group 9" id="9"/>
          <p:cNvGrpSpPr/>
          <p:nvPr/>
        </p:nvGrpSpPr>
        <p:grpSpPr>
          <a:xfrm rot="0">
            <a:off x="11506268" y="1782989"/>
            <a:ext cx="880110" cy="880110"/>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EDAD8"/>
            </a:solidFill>
          </p:spPr>
        </p:sp>
        <p:sp>
          <p:nvSpPr>
            <p:cNvPr name="TextBox 11" id="11"/>
            <p:cNvSpPr txBox="true"/>
            <p:nvPr/>
          </p:nvSpPr>
          <p:spPr>
            <a:xfrm>
              <a:off x="76200" y="-19050"/>
              <a:ext cx="660400" cy="755650"/>
            </a:xfrm>
            <a:prstGeom prst="rect">
              <a:avLst/>
            </a:prstGeom>
          </p:spPr>
          <p:txBody>
            <a:bodyPr anchor="ctr" rtlCol="false" tIns="50800" lIns="50800" bIns="50800" rIns="50800"/>
            <a:lstStyle/>
            <a:p>
              <a:pPr algn="ctr">
                <a:lnSpc>
                  <a:spcPts val="4800"/>
                </a:lnSpc>
              </a:pPr>
              <a:r>
                <a:rPr lang="en-US" sz="3200" spc="96">
                  <a:solidFill>
                    <a:srgbClr val="FFFFFF"/>
                  </a:solidFill>
                  <a:latin typeface="Aileron"/>
                </a:rPr>
                <a:t>1</a:t>
              </a:r>
            </a:p>
          </p:txBody>
        </p:sp>
      </p:grpSp>
      <p:grpSp>
        <p:nvGrpSpPr>
          <p:cNvPr name="Group 12" id="12"/>
          <p:cNvGrpSpPr/>
          <p:nvPr/>
        </p:nvGrpSpPr>
        <p:grpSpPr>
          <a:xfrm rot="0">
            <a:off x="11506268" y="4606199"/>
            <a:ext cx="880110" cy="880110"/>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EDAD8"/>
            </a:solidFill>
          </p:spPr>
        </p:sp>
        <p:sp>
          <p:nvSpPr>
            <p:cNvPr name="TextBox 14" id="14"/>
            <p:cNvSpPr txBox="true"/>
            <p:nvPr/>
          </p:nvSpPr>
          <p:spPr>
            <a:xfrm>
              <a:off x="76200" y="-19050"/>
              <a:ext cx="660400" cy="755650"/>
            </a:xfrm>
            <a:prstGeom prst="rect">
              <a:avLst/>
            </a:prstGeom>
          </p:spPr>
          <p:txBody>
            <a:bodyPr anchor="ctr" rtlCol="false" tIns="50800" lIns="50800" bIns="50800" rIns="50800"/>
            <a:lstStyle/>
            <a:p>
              <a:pPr algn="ctr">
                <a:lnSpc>
                  <a:spcPts val="4800"/>
                </a:lnSpc>
              </a:pPr>
              <a:r>
                <a:rPr lang="en-US" sz="3200" spc="96">
                  <a:solidFill>
                    <a:srgbClr val="FFFFFF"/>
                  </a:solidFill>
                  <a:latin typeface="Aileron"/>
                </a:rPr>
                <a:t>2</a:t>
              </a:r>
            </a:p>
          </p:txBody>
        </p:sp>
      </p:grpSp>
      <p:grpSp>
        <p:nvGrpSpPr>
          <p:cNvPr name="Group 15" id="15"/>
          <p:cNvGrpSpPr/>
          <p:nvPr/>
        </p:nvGrpSpPr>
        <p:grpSpPr>
          <a:xfrm rot="0">
            <a:off x="11506268" y="7430354"/>
            <a:ext cx="880110" cy="880110"/>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C92D5"/>
            </a:solidFill>
          </p:spPr>
        </p:sp>
        <p:sp>
          <p:nvSpPr>
            <p:cNvPr name="TextBox 17" id="17"/>
            <p:cNvSpPr txBox="true"/>
            <p:nvPr/>
          </p:nvSpPr>
          <p:spPr>
            <a:xfrm>
              <a:off x="76200" y="-19050"/>
              <a:ext cx="660400" cy="755650"/>
            </a:xfrm>
            <a:prstGeom prst="rect">
              <a:avLst/>
            </a:prstGeom>
          </p:spPr>
          <p:txBody>
            <a:bodyPr anchor="ctr" rtlCol="false" tIns="50800" lIns="50800" bIns="50800" rIns="50800"/>
            <a:lstStyle/>
            <a:p>
              <a:pPr algn="ctr">
                <a:lnSpc>
                  <a:spcPts val="4800"/>
                </a:lnSpc>
              </a:pPr>
              <a:r>
                <a:rPr lang="en-US" sz="3200" spc="96">
                  <a:solidFill>
                    <a:srgbClr val="FFFFFF"/>
                  </a:solidFill>
                  <a:latin typeface="Aileron"/>
                </a:rPr>
                <a:t>3</a:t>
              </a:r>
            </a:p>
          </p:txBody>
        </p:sp>
      </p:grpSp>
      <p:sp>
        <p:nvSpPr>
          <p:cNvPr name="TextBox 18" id="18"/>
          <p:cNvSpPr txBox="true"/>
          <p:nvPr/>
        </p:nvSpPr>
        <p:spPr>
          <a:xfrm rot="0">
            <a:off x="12663347" y="2033496"/>
            <a:ext cx="3253233" cy="1202055"/>
          </a:xfrm>
          <a:prstGeom prst="rect">
            <a:avLst/>
          </a:prstGeom>
        </p:spPr>
        <p:txBody>
          <a:bodyPr anchor="t" rtlCol="false" tIns="0" lIns="0" bIns="0" rIns="0">
            <a:spAutoFit/>
          </a:bodyPr>
          <a:lstStyle/>
          <a:p>
            <a:pPr>
              <a:lnSpc>
                <a:spcPts val="3299"/>
              </a:lnSpc>
            </a:pPr>
            <a:r>
              <a:rPr lang="en-US" sz="2199" spc="65">
                <a:solidFill>
                  <a:srgbClr val="FFFFFF"/>
                </a:solidFill>
                <a:latin typeface="Aileron"/>
              </a:rPr>
              <a:t>Definition of Large Language Models (LLMs)</a:t>
            </a:r>
          </a:p>
        </p:txBody>
      </p:sp>
      <p:sp>
        <p:nvSpPr>
          <p:cNvPr name="TextBox 19" id="19"/>
          <p:cNvSpPr txBox="true"/>
          <p:nvPr/>
        </p:nvSpPr>
        <p:spPr>
          <a:xfrm rot="0">
            <a:off x="12663347" y="5193891"/>
            <a:ext cx="4082151" cy="1202055"/>
          </a:xfrm>
          <a:prstGeom prst="rect">
            <a:avLst/>
          </a:prstGeom>
        </p:spPr>
        <p:txBody>
          <a:bodyPr anchor="t" rtlCol="false" tIns="0" lIns="0" bIns="0" rIns="0">
            <a:spAutoFit/>
          </a:bodyPr>
          <a:lstStyle/>
          <a:p>
            <a:pPr>
              <a:lnSpc>
                <a:spcPts val="3299"/>
              </a:lnSpc>
            </a:pPr>
            <a:r>
              <a:rPr lang="en-US" sz="2199" spc="65">
                <a:solidFill>
                  <a:srgbClr val="FFFFFF"/>
                </a:solidFill>
                <a:latin typeface="Aileron"/>
              </a:rPr>
              <a:t>Overview of their significance in AI development</a:t>
            </a:r>
          </a:p>
          <a:p>
            <a:pPr>
              <a:lnSpc>
                <a:spcPts val="3299"/>
              </a:lnSpc>
            </a:pPr>
          </a:p>
        </p:txBody>
      </p:sp>
      <p:sp>
        <p:nvSpPr>
          <p:cNvPr name="TextBox 20" id="20"/>
          <p:cNvSpPr txBox="true"/>
          <p:nvPr/>
        </p:nvSpPr>
        <p:spPr>
          <a:xfrm rot="0">
            <a:off x="12663347" y="7779919"/>
            <a:ext cx="3869608" cy="1611630"/>
          </a:xfrm>
          <a:prstGeom prst="rect">
            <a:avLst/>
          </a:prstGeom>
        </p:spPr>
        <p:txBody>
          <a:bodyPr anchor="t" rtlCol="false" tIns="0" lIns="0" bIns="0" rIns="0">
            <a:spAutoFit/>
          </a:bodyPr>
          <a:lstStyle/>
          <a:p>
            <a:pPr>
              <a:lnSpc>
                <a:spcPts val="3299"/>
              </a:lnSpc>
            </a:pPr>
            <a:r>
              <a:rPr lang="en-US" sz="2199" spc="65">
                <a:solidFill>
                  <a:srgbClr val="FFFFFF"/>
                </a:solidFill>
                <a:latin typeface="Aileron"/>
              </a:rPr>
              <a:t>Importance of language comprehension in modern technology</a:t>
            </a:r>
          </a:p>
          <a:p>
            <a:pPr>
              <a:lnSpc>
                <a:spcPts val="3299"/>
              </a:lnSpc>
            </a:pPr>
          </a:p>
        </p:txBody>
      </p:sp>
      <p:grpSp>
        <p:nvGrpSpPr>
          <p:cNvPr name="Group 21" id="21"/>
          <p:cNvGrpSpPr/>
          <p:nvPr/>
        </p:nvGrpSpPr>
        <p:grpSpPr>
          <a:xfrm rot="0">
            <a:off x="647700" y="728663"/>
            <a:ext cx="6099712" cy="1482104"/>
            <a:chOff x="0" y="0"/>
            <a:chExt cx="8132949" cy="1976139"/>
          </a:xfrm>
        </p:grpSpPr>
        <p:sp>
          <p:nvSpPr>
            <p:cNvPr name="TextBox 22" id="22"/>
            <p:cNvSpPr txBox="true"/>
            <p:nvPr/>
          </p:nvSpPr>
          <p:spPr>
            <a:xfrm rot="0">
              <a:off x="0" y="-38100"/>
              <a:ext cx="8132949" cy="764540"/>
            </a:xfrm>
            <a:prstGeom prst="rect">
              <a:avLst/>
            </a:prstGeom>
          </p:spPr>
          <p:txBody>
            <a:bodyPr anchor="t" rtlCol="false" tIns="0" lIns="0" bIns="0" rIns="0">
              <a:spAutoFit/>
            </a:bodyPr>
            <a:lstStyle/>
            <a:p>
              <a:pPr>
                <a:lnSpc>
                  <a:spcPts val="4680"/>
                </a:lnSpc>
              </a:pPr>
              <a:r>
                <a:rPr lang="en-US" sz="3600" spc="107">
                  <a:solidFill>
                    <a:srgbClr val="3EDAD8"/>
                  </a:solidFill>
                  <a:latin typeface="Aileron Heavy"/>
                </a:rPr>
                <a:t>Introduction</a:t>
              </a:r>
            </a:p>
          </p:txBody>
        </p:sp>
        <p:sp>
          <p:nvSpPr>
            <p:cNvPr name="TextBox 23" id="23"/>
            <p:cNvSpPr txBox="true"/>
            <p:nvPr/>
          </p:nvSpPr>
          <p:spPr>
            <a:xfrm rot="0">
              <a:off x="0" y="938549"/>
              <a:ext cx="8132949" cy="1037590"/>
            </a:xfrm>
            <a:prstGeom prst="rect">
              <a:avLst/>
            </a:prstGeom>
          </p:spPr>
          <p:txBody>
            <a:bodyPr anchor="t" rtlCol="false" tIns="0" lIns="0" bIns="0" rIns="0">
              <a:spAutoFit/>
            </a:bodyPr>
            <a:lstStyle/>
            <a:p>
              <a:pPr>
                <a:lnSpc>
                  <a:spcPts val="3299"/>
                </a:lnSpc>
              </a:pPr>
              <a:r>
                <a:rPr lang="en-US" sz="2199" spc="65">
                  <a:solidFill>
                    <a:srgbClr val="FFFFFF"/>
                  </a:solidFill>
                  <a:latin typeface="Aileron"/>
                </a:rPr>
                <a:t>Exploring the Impact of Advanced AI in Language Processing</a:t>
              </a:r>
            </a:p>
          </p:txBody>
        </p:sp>
      </p:grpSp>
      <p:sp>
        <p:nvSpPr>
          <p:cNvPr name="Freeform 24" id="24"/>
          <p:cNvSpPr/>
          <p:nvPr/>
        </p:nvSpPr>
        <p:spPr>
          <a:xfrm flipH="false" flipV="false" rot="0">
            <a:off x="-5353808" y="2602971"/>
            <a:ext cx="15545558" cy="8570821"/>
          </a:xfrm>
          <a:custGeom>
            <a:avLst/>
            <a:gdLst/>
            <a:ahLst/>
            <a:cxnLst/>
            <a:rect r="r" b="b" t="t" l="l"/>
            <a:pathLst>
              <a:path h="8570821" w="15545558">
                <a:moveTo>
                  <a:pt x="0" y="0"/>
                </a:moveTo>
                <a:lnTo>
                  <a:pt x="15545558" y="0"/>
                </a:lnTo>
                <a:lnTo>
                  <a:pt x="15545558" y="8570821"/>
                </a:lnTo>
                <a:lnTo>
                  <a:pt x="0" y="8570821"/>
                </a:lnTo>
                <a:lnTo>
                  <a:pt x="0" y="0"/>
                </a:lnTo>
                <a:close/>
              </a:path>
            </a:pathLst>
          </a:custGeom>
          <a:blipFill>
            <a:blip r:embed="rId2">
              <a:alphaModFix amt="63000"/>
            </a:blip>
            <a:stretch>
              <a:fillRect l="-2031" t="-10361" r="0" b="-10361"/>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8700" y="2124301"/>
            <a:ext cx="16468814" cy="5952300"/>
          </a:xfrm>
          <a:custGeom>
            <a:avLst/>
            <a:gdLst/>
            <a:ahLst/>
            <a:cxnLst/>
            <a:rect r="r" b="b" t="t" l="l"/>
            <a:pathLst>
              <a:path h="5952300" w="16468814">
                <a:moveTo>
                  <a:pt x="0" y="0"/>
                </a:moveTo>
                <a:lnTo>
                  <a:pt x="16468814" y="0"/>
                </a:lnTo>
                <a:lnTo>
                  <a:pt x="16468814" y="5952300"/>
                </a:lnTo>
                <a:lnTo>
                  <a:pt x="0" y="5952300"/>
                </a:lnTo>
                <a:lnTo>
                  <a:pt x="0" y="0"/>
                </a:lnTo>
                <a:close/>
              </a:path>
            </a:pathLst>
          </a:custGeom>
          <a:blipFill>
            <a:blip r:embed="rId2"/>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191919"/>
        </a:solidFill>
      </p:bgPr>
    </p:bg>
    <p:spTree>
      <p:nvGrpSpPr>
        <p:cNvPr id="1" name=""/>
        <p:cNvGrpSpPr/>
        <p:nvPr/>
      </p:nvGrpSpPr>
      <p:grpSpPr>
        <a:xfrm>
          <a:off x="0" y="0"/>
          <a:ext cx="0" cy="0"/>
          <a:chOff x="0" y="0"/>
          <a:chExt cx="0" cy="0"/>
        </a:xfrm>
      </p:grpSpPr>
      <p:grpSp>
        <p:nvGrpSpPr>
          <p:cNvPr name="Group 2" id="2"/>
          <p:cNvGrpSpPr/>
          <p:nvPr/>
        </p:nvGrpSpPr>
        <p:grpSpPr>
          <a:xfrm rot="0">
            <a:off x="0" y="10124017"/>
            <a:ext cx="16192500" cy="172508"/>
            <a:chOff x="0" y="0"/>
            <a:chExt cx="4264691" cy="45434"/>
          </a:xfrm>
        </p:grpSpPr>
        <p:sp>
          <p:nvSpPr>
            <p:cNvPr name="Freeform 3" id="3"/>
            <p:cNvSpPr/>
            <p:nvPr/>
          </p:nvSpPr>
          <p:spPr>
            <a:xfrm flipH="false" flipV="false" rot="0">
              <a:off x="0" y="0"/>
              <a:ext cx="4264691" cy="45434"/>
            </a:xfrm>
            <a:custGeom>
              <a:avLst/>
              <a:gdLst/>
              <a:ahLst/>
              <a:cxnLst/>
              <a:rect r="r" b="b" t="t" l="l"/>
              <a:pathLst>
                <a:path h="45434" w="4264691">
                  <a:moveTo>
                    <a:pt x="0" y="0"/>
                  </a:moveTo>
                  <a:lnTo>
                    <a:pt x="4264691" y="0"/>
                  </a:lnTo>
                  <a:lnTo>
                    <a:pt x="4264691" y="45434"/>
                  </a:lnTo>
                  <a:lnTo>
                    <a:pt x="0" y="45434"/>
                  </a:lnTo>
                  <a:close/>
                </a:path>
              </a:pathLst>
            </a:custGeom>
            <a:solidFill>
              <a:srgbClr val="3EDAD8"/>
            </a:solidFill>
          </p:spPr>
        </p:sp>
        <p:sp>
          <p:nvSpPr>
            <p:cNvPr name="TextBox 4" id="4"/>
            <p:cNvSpPr txBox="true"/>
            <p:nvPr/>
          </p:nvSpPr>
          <p:spPr>
            <a:xfrm>
              <a:off x="0" y="-57150"/>
              <a:ext cx="4264691" cy="102584"/>
            </a:xfrm>
            <a:prstGeom prst="rect">
              <a:avLst/>
            </a:prstGeom>
          </p:spPr>
          <p:txBody>
            <a:bodyPr anchor="ctr" rtlCol="false" tIns="50800" lIns="50800" bIns="50800" rIns="50800"/>
            <a:lstStyle/>
            <a:p>
              <a:pPr algn="ctr">
                <a:lnSpc>
                  <a:spcPts val="3299"/>
                </a:lnSpc>
              </a:pPr>
            </a:p>
          </p:txBody>
        </p:sp>
      </p:grpSp>
      <p:grpSp>
        <p:nvGrpSpPr>
          <p:cNvPr name="Group 5" id="5"/>
          <p:cNvGrpSpPr/>
          <p:nvPr/>
        </p:nvGrpSpPr>
        <p:grpSpPr>
          <a:xfrm rot="0">
            <a:off x="16192500" y="0"/>
            <a:ext cx="2283181" cy="167947"/>
            <a:chOff x="0" y="0"/>
            <a:chExt cx="601332" cy="44233"/>
          </a:xfrm>
        </p:grpSpPr>
        <p:sp>
          <p:nvSpPr>
            <p:cNvPr name="Freeform 6" id="6"/>
            <p:cNvSpPr/>
            <p:nvPr/>
          </p:nvSpPr>
          <p:spPr>
            <a:xfrm flipH="false" flipV="false" rot="0">
              <a:off x="0" y="0"/>
              <a:ext cx="601332" cy="44233"/>
            </a:xfrm>
            <a:custGeom>
              <a:avLst/>
              <a:gdLst/>
              <a:ahLst/>
              <a:cxnLst/>
              <a:rect r="r" b="b" t="t" l="l"/>
              <a:pathLst>
                <a:path h="44233" w="601332">
                  <a:moveTo>
                    <a:pt x="0" y="0"/>
                  </a:moveTo>
                  <a:lnTo>
                    <a:pt x="601332" y="0"/>
                  </a:lnTo>
                  <a:lnTo>
                    <a:pt x="601332" y="44233"/>
                  </a:lnTo>
                  <a:lnTo>
                    <a:pt x="0" y="44233"/>
                  </a:lnTo>
                  <a:close/>
                </a:path>
              </a:pathLst>
            </a:custGeom>
            <a:solidFill>
              <a:srgbClr val="3EDAD8"/>
            </a:solidFill>
          </p:spPr>
        </p:sp>
        <p:sp>
          <p:nvSpPr>
            <p:cNvPr name="TextBox 7" id="7"/>
            <p:cNvSpPr txBox="true"/>
            <p:nvPr/>
          </p:nvSpPr>
          <p:spPr>
            <a:xfrm>
              <a:off x="0" y="-57150"/>
              <a:ext cx="601332" cy="101383"/>
            </a:xfrm>
            <a:prstGeom prst="rect">
              <a:avLst/>
            </a:prstGeom>
          </p:spPr>
          <p:txBody>
            <a:bodyPr anchor="ctr" rtlCol="false" tIns="50800" lIns="50800" bIns="50800" rIns="50800"/>
            <a:lstStyle/>
            <a:p>
              <a:pPr algn="ctr">
                <a:lnSpc>
                  <a:spcPts val="3299"/>
                </a:lnSpc>
              </a:pPr>
            </a:p>
          </p:txBody>
        </p:sp>
      </p:grpSp>
      <p:sp>
        <p:nvSpPr>
          <p:cNvPr name="Freeform 8" id="8"/>
          <p:cNvSpPr/>
          <p:nvPr/>
        </p:nvSpPr>
        <p:spPr>
          <a:xfrm flipH="false" flipV="false" rot="0">
            <a:off x="16834375" y="622825"/>
            <a:ext cx="811750" cy="811750"/>
          </a:xfrm>
          <a:custGeom>
            <a:avLst/>
            <a:gdLst/>
            <a:ahLst/>
            <a:cxnLst/>
            <a:rect r="r" b="b" t="t" l="l"/>
            <a:pathLst>
              <a:path h="811750" w="811750">
                <a:moveTo>
                  <a:pt x="0" y="0"/>
                </a:moveTo>
                <a:lnTo>
                  <a:pt x="811750" y="0"/>
                </a:lnTo>
                <a:lnTo>
                  <a:pt x="811750" y="811750"/>
                </a:lnTo>
                <a:lnTo>
                  <a:pt x="0" y="8117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9" id="9"/>
          <p:cNvGrpSpPr/>
          <p:nvPr/>
        </p:nvGrpSpPr>
        <p:grpSpPr>
          <a:xfrm rot="0">
            <a:off x="773648" y="1434575"/>
            <a:ext cx="13874013" cy="7254250"/>
            <a:chOff x="0" y="0"/>
            <a:chExt cx="18498684" cy="9672334"/>
          </a:xfrm>
        </p:grpSpPr>
        <p:sp>
          <p:nvSpPr>
            <p:cNvPr name="TextBox 10" id="10"/>
            <p:cNvSpPr txBox="true"/>
            <p:nvPr/>
          </p:nvSpPr>
          <p:spPr>
            <a:xfrm rot="0">
              <a:off x="0" y="85725"/>
              <a:ext cx="18498684" cy="3287409"/>
            </a:xfrm>
            <a:prstGeom prst="rect">
              <a:avLst/>
            </a:prstGeom>
          </p:spPr>
          <p:txBody>
            <a:bodyPr anchor="t" rtlCol="false" tIns="0" lIns="0" bIns="0" rIns="0">
              <a:spAutoFit/>
            </a:bodyPr>
            <a:lstStyle/>
            <a:p>
              <a:pPr>
                <a:lnSpc>
                  <a:spcPts val="9570"/>
                </a:lnSpc>
              </a:pPr>
              <a:r>
                <a:rPr lang="en-US" sz="8700">
                  <a:solidFill>
                    <a:srgbClr val="3EDAD8"/>
                  </a:solidFill>
                  <a:latin typeface="Aileron Heavy"/>
                </a:rPr>
                <a:t>Title: Definition of Large Language Models (LLMs)</a:t>
              </a:r>
            </a:p>
          </p:txBody>
        </p:sp>
        <p:sp>
          <p:nvSpPr>
            <p:cNvPr name="TextBox 11" id="11"/>
            <p:cNvSpPr txBox="true"/>
            <p:nvPr/>
          </p:nvSpPr>
          <p:spPr>
            <a:xfrm rot="0">
              <a:off x="0" y="3741434"/>
              <a:ext cx="18498684" cy="5930900"/>
            </a:xfrm>
            <a:prstGeom prst="rect">
              <a:avLst/>
            </a:prstGeom>
          </p:spPr>
          <p:txBody>
            <a:bodyPr anchor="t" rtlCol="false" tIns="0" lIns="0" bIns="0" rIns="0">
              <a:spAutoFit/>
            </a:bodyPr>
            <a:lstStyle/>
            <a:p>
              <a:pPr>
                <a:lnSpc>
                  <a:spcPts val="3900"/>
                </a:lnSpc>
              </a:pPr>
              <a:r>
                <a:rPr lang="en-US" sz="3000" spc="300">
                  <a:solidFill>
                    <a:srgbClr val="FFFFFF"/>
                  </a:solidFill>
                  <a:latin typeface="Aileron"/>
                </a:rPr>
                <a:t>LARGE LANGUAGE MODELS (LLMS) REPRESENT A BREAKTHROUGH IN ARTIFICIAL INTELLIGENCE, ENCOMPASSING POWERFUL NEURAL NETWORKS TRAINED ON EXTENSIVE DATASETS. THESE MODELS, SUCH AS GPT (GENERATIVE PRE-TRAINED TRANSFORMER), ARE CAPABLE OF UNDERSTANDING, PROCESSING, AND GENERATING HUMAN-LIKE TEXT. THEY UTILIZE DEEP LEARNING TECHNIQUES AND MASSIVE AMOUNTS OF TEXT DATA TO COMPREHEND CONTEXT, STRUCTURE, AND LINGUISTIC PATTERNS.</a:t>
              </a:r>
            </a:p>
          </p:txBody>
        </p:sp>
      </p:grpSp>
      <p:sp>
        <p:nvSpPr>
          <p:cNvPr name="TextBox 12" id="12"/>
          <p:cNvSpPr txBox="true"/>
          <p:nvPr/>
        </p:nvSpPr>
        <p:spPr>
          <a:xfrm rot="5400000">
            <a:off x="13932560" y="5592470"/>
            <a:ext cx="6643956" cy="687705"/>
          </a:xfrm>
          <a:prstGeom prst="rect">
            <a:avLst/>
          </a:prstGeom>
        </p:spPr>
        <p:txBody>
          <a:bodyPr anchor="t" rtlCol="false" tIns="0" lIns="0" bIns="0" rIns="0">
            <a:spAutoFit/>
          </a:bodyPr>
          <a:lstStyle/>
          <a:p>
            <a:pPr>
              <a:lnSpc>
                <a:spcPts val="2730"/>
              </a:lnSpc>
            </a:pPr>
            <a:r>
              <a:rPr lang="en-US" sz="2100" spc="210">
                <a:solidFill>
                  <a:srgbClr val="FFFFFF"/>
                </a:solidFill>
                <a:latin typeface="Aileron"/>
              </a:rPr>
              <a:t>National Microsoft Tech Camp 2023</a:t>
            </a:r>
          </a:p>
          <a:p>
            <a:pPr>
              <a:lnSpc>
                <a:spcPts val="2730"/>
              </a:lnSpc>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DFDFC"/>
        </a:solidFill>
      </p:bgPr>
    </p:bg>
    <p:spTree>
      <p:nvGrpSpPr>
        <p:cNvPr id="1" name=""/>
        <p:cNvGrpSpPr/>
        <p:nvPr/>
      </p:nvGrpSpPr>
      <p:grpSpPr>
        <a:xfrm>
          <a:off x="0" y="0"/>
          <a:ext cx="0" cy="0"/>
          <a:chOff x="0" y="0"/>
          <a:chExt cx="0" cy="0"/>
        </a:xfrm>
      </p:grpSpPr>
      <p:sp>
        <p:nvSpPr>
          <p:cNvPr name="Freeform 2" id="2"/>
          <p:cNvSpPr/>
          <p:nvPr/>
        </p:nvSpPr>
        <p:spPr>
          <a:xfrm flipH="false" flipV="false" rot="0">
            <a:off x="0" y="1695424"/>
            <a:ext cx="18150169" cy="6948922"/>
          </a:xfrm>
          <a:custGeom>
            <a:avLst/>
            <a:gdLst/>
            <a:ahLst/>
            <a:cxnLst/>
            <a:rect r="r" b="b" t="t" l="l"/>
            <a:pathLst>
              <a:path h="6948922" w="18150169">
                <a:moveTo>
                  <a:pt x="0" y="0"/>
                </a:moveTo>
                <a:lnTo>
                  <a:pt x="18150169" y="0"/>
                </a:lnTo>
                <a:lnTo>
                  <a:pt x="18150169" y="6948922"/>
                </a:lnTo>
                <a:lnTo>
                  <a:pt x="0" y="6948922"/>
                </a:lnTo>
                <a:lnTo>
                  <a:pt x="0" y="0"/>
                </a:lnTo>
                <a:close/>
              </a:path>
            </a:pathLst>
          </a:custGeom>
          <a:blipFill>
            <a:blip r:embed="rId2"/>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191919"/>
        </a:solidFill>
      </p:bgPr>
    </p:bg>
    <p:spTree>
      <p:nvGrpSpPr>
        <p:cNvPr id="1" name=""/>
        <p:cNvGrpSpPr/>
        <p:nvPr/>
      </p:nvGrpSpPr>
      <p:grpSpPr>
        <a:xfrm>
          <a:off x="0" y="0"/>
          <a:ext cx="0" cy="0"/>
          <a:chOff x="0" y="0"/>
          <a:chExt cx="0" cy="0"/>
        </a:xfrm>
      </p:grpSpPr>
      <p:grpSp>
        <p:nvGrpSpPr>
          <p:cNvPr name="Group 2" id="2"/>
          <p:cNvGrpSpPr/>
          <p:nvPr/>
        </p:nvGrpSpPr>
        <p:grpSpPr>
          <a:xfrm rot="0">
            <a:off x="0" y="10124017"/>
            <a:ext cx="16192500" cy="172508"/>
            <a:chOff x="0" y="0"/>
            <a:chExt cx="4264691" cy="45434"/>
          </a:xfrm>
        </p:grpSpPr>
        <p:sp>
          <p:nvSpPr>
            <p:cNvPr name="Freeform 3" id="3"/>
            <p:cNvSpPr/>
            <p:nvPr/>
          </p:nvSpPr>
          <p:spPr>
            <a:xfrm flipH="false" flipV="false" rot="0">
              <a:off x="0" y="0"/>
              <a:ext cx="4264691" cy="45434"/>
            </a:xfrm>
            <a:custGeom>
              <a:avLst/>
              <a:gdLst/>
              <a:ahLst/>
              <a:cxnLst/>
              <a:rect r="r" b="b" t="t" l="l"/>
              <a:pathLst>
                <a:path h="45434" w="4264691">
                  <a:moveTo>
                    <a:pt x="0" y="0"/>
                  </a:moveTo>
                  <a:lnTo>
                    <a:pt x="4264691" y="0"/>
                  </a:lnTo>
                  <a:lnTo>
                    <a:pt x="4264691" y="45434"/>
                  </a:lnTo>
                  <a:lnTo>
                    <a:pt x="0" y="45434"/>
                  </a:lnTo>
                  <a:close/>
                </a:path>
              </a:pathLst>
            </a:custGeom>
            <a:solidFill>
              <a:srgbClr val="3EDAD8"/>
            </a:solidFill>
          </p:spPr>
        </p:sp>
        <p:sp>
          <p:nvSpPr>
            <p:cNvPr name="TextBox 4" id="4"/>
            <p:cNvSpPr txBox="true"/>
            <p:nvPr/>
          </p:nvSpPr>
          <p:spPr>
            <a:xfrm>
              <a:off x="0" y="-57150"/>
              <a:ext cx="4264691" cy="102584"/>
            </a:xfrm>
            <a:prstGeom prst="rect">
              <a:avLst/>
            </a:prstGeom>
          </p:spPr>
          <p:txBody>
            <a:bodyPr anchor="ctr" rtlCol="false" tIns="50800" lIns="50800" bIns="50800" rIns="50800"/>
            <a:lstStyle/>
            <a:p>
              <a:pPr algn="ctr">
                <a:lnSpc>
                  <a:spcPts val="3299"/>
                </a:lnSpc>
              </a:pPr>
            </a:p>
          </p:txBody>
        </p:sp>
      </p:grpSp>
      <p:grpSp>
        <p:nvGrpSpPr>
          <p:cNvPr name="Group 5" id="5"/>
          <p:cNvGrpSpPr/>
          <p:nvPr/>
        </p:nvGrpSpPr>
        <p:grpSpPr>
          <a:xfrm rot="0">
            <a:off x="16192500" y="0"/>
            <a:ext cx="2283181" cy="167947"/>
            <a:chOff x="0" y="0"/>
            <a:chExt cx="601332" cy="44233"/>
          </a:xfrm>
        </p:grpSpPr>
        <p:sp>
          <p:nvSpPr>
            <p:cNvPr name="Freeform 6" id="6"/>
            <p:cNvSpPr/>
            <p:nvPr/>
          </p:nvSpPr>
          <p:spPr>
            <a:xfrm flipH="false" flipV="false" rot="0">
              <a:off x="0" y="0"/>
              <a:ext cx="601332" cy="44233"/>
            </a:xfrm>
            <a:custGeom>
              <a:avLst/>
              <a:gdLst/>
              <a:ahLst/>
              <a:cxnLst/>
              <a:rect r="r" b="b" t="t" l="l"/>
              <a:pathLst>
                <a:path h="44233" w="601332">
                  <a:moveTo>
                    <a:pt x="0" y="0"/>
                  </a:moveTo>
                  <a:lnTo>
                    <a:pt x="601332" y="0"/>
                  </a:lnTo>
                  <a:lnTo>
                    <a:pt x="601332" y="44233"/>
                  </a:lnTo>
                  <a:lnTo>
                    <a:pt x="0" y="44233"/>
                  </a:lnTo>
                  <a:close/>
                </a:path>
              </a:pathLst>
            </a:custGeom>
            <a:solidFill>
              <a:srgbClr val="3EDAD8"/>
            </a:solidFill>
          </p:spPr>
        </p:sp>
        <p:sp>
          <p:nvSpPr>
            <p:cNvPr name="TextBox 7" id="7"/>
            <p:cNvSpPr txBox="true"/>
            <p:nvPr/>
          </p:nvSpPr>
          <p:spPr>
            <a:xfrm>
              <a:off x="0" y="-57150"/>
              <a:ext cx="601332" cy="101383"/>
            </a:xfrm>
            <a:prstGeom prst="rect">
              <a:avLst/>
            </a:prstGeom>
          </p:spPr>
          <p:txBody>
            <a:bodyPr anchor="ctr" rtlCol="false" tIns="50800" lIns="50800" bIns="50800" rIns="50800"/>
            <a:lstStyle/>
            <a:p>
              <a:pPr algn="ctr">
                <a:lnSpc>
                  <a:spcPts val="3299"/>
                </a:lnSpc>
              </a:pPr>
            </a:p>
          </p:txBody>
        </p:sp>
      </p:grpSp>
      <p:sp>
        <p:nvSpPr>
          <p:cNvPr name="Freeform 8" id="8"/>
          <p:cNvSpPr/>
          <p:nvPr/>
        </p:nvSpPr>
        <p:spPr>
          <a:xfrm flipH="false" flipV="false" rot="0">
            <a:off x="16834375" y="622825"/>
            <a:ext cx="811750" cy="811750"/>
          </a:xfrm>
          <a:custGeom>
            <a:avLst/>
            <a:gdLst/>
            <a:ahLst/>
            <a:cxnLst/>
            <a:rect r="r" b="b" t="t" l="l"/>
            <a:pathLst>
              <a:path h="811750" w="811750">
                <a:moveTo>
                  <a:pt x="0" y="0"/>
                </a:moveTo>
                <a:lnTo>
                  <a:pt x="811750" y="0"/>
                </a:lnTo>
                <a:lnTo>
                  <a:pt x="811750" y="811750"/>
                </a:lnTo>
                <a:lnTo>
                  <a:pt x="0" y="8117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9" id="9"/>
          <p:cNvGrpSpPr/>
          <p:nvPr/>
        </p:nvGrpSpPr>
        <p:grpSpPr>
          <a:xfrm rot="0">
            <a:off x="709885" y="663247"/>
            <a:ext cx="15170526" cy="8959225"/>
            <a:chOff x="0" y="0"/>
            <a:chExt cx="20227368" cy="11945634"/>
          </a:xfrm>
        </p:grpSpPr>
        <p:sp>
          <p:nvSpPr>
            <p:cNvPr name="TextBox 10" id="10"/>
            <p:cNvSpPr txBox="true"/>
            <p:nvPr/>
          </p:nvSpPr>
          <p:spPr>
            <a:xfrm rot="0">
              <a:off x="0" y="85725"/>
              <a:ext cx="20227368" cy="4900309"/>
            </a:xfrm>
            <a:prstGeom prst="rect">
              <a:avLst/>
            </a:prstGeom>
          </p:spPr>
          <p:txBody>
            <a:bodyPr anchor="t" rtlCol="false" tIns="0" lIns="0" bIns="0" rIns="0">
              <a:spAutoFit/>
            </a:bodyPr>
            <a:lstStyle/>
            <a:p>
              <a:pPr>
                <a:lnSpc>
                  <a:spcPts val="9570"/>
                </a:lnSpc>
              </a:pPr>
              <a:r>
                <a:rPr lang="en-US" sz="8700">
                  <a:solidFill>
                    <a:srgbClr val="3EDAD8"/>
                  </a:solidFill>
                  <a:latin typeface="Aileron Heavy"/>
                </a:rPr>
                <a:t>Title: Overview of their Significance in AI Development</a:t>
              </a:r>
            </a:p>
          </p:txBody>
        </p:sp>
        <p:sp>
          <p:nvSpPr>
            <p:cNvPr name="TextBox 11" id="11"/>
            <p:cNvSpPr txBox="true"/>
            <p:nvPr/>
          </p:nvSpPr>
          <p:spPr>
            <a:xfrm rot="0">
              <a:off x="0" y="5354334"/>
              <a:ext cx="20227368" cy="6591300"/>
            </a:xfrm>
            <a:prstGeom prst="rect">
              <a:avLst/>
            </a:prstGeom>
          </p:spPr>
          <p:txBody>
            <a:bodyPr anchor="t" rtlCol="false" tIns="0" lIns="0" bIns="0" rIns="0">
              <a:spAutoFit/>
            </a:bodyPr>
            <a:lstStyle/>
            <a:p>
              <a:pPr>
                <a:lnSpc>
                  <a:spcPts val="3900"/>
                </a:lnSpc>
              </a:pPr>
              <a:r>
                <a:rPr lang="en-US" sz="3000" spc="300">
                  <a:solidFill>
                    <a:srgbClr val="FFFFFF"/>
                  </a:solidFill>
                  <a:latin typeface="Aileron"/>
                </a:rPr>
                <a:t>THE EMERGENCE OF LLMS SIGNIFIES A MONUMENTAL ADVANCEMENT IN AI DEVELOPMENT. THESE MODELS HAVE SHIFTED THE LANDSCAPE OF NATURAL LANGUAGE PROCESSING, ENABLING MACHINES TO COMPREHEND AND GENERATE LANGUAGE WITH IMPRESSIVE ACCURACY. THEY'VE REVOLUTIONIZED VARIOUS LANGUAGE-RELATED TASKS, INCLUDING TEXT GENERATION, TRANSLATION, SUMMARIZATION, AND SENTIMENT ANALYSIS. THEIR SIGNIFICANCE LIES IN THEIR ABILITY TO UNDERSTAND CONTEXT, NUANCES, AND COMPLEXITIES OF HUMAN LANGUAGE, MARKING A CRUCIAL MILESTONE IN AI EVOLUTION.</a:t>
              </a:r>
            </a:p>
          </p:txBody>
        </p:sp>
      </p:grpSp>
      <p:sp>
        <p:nvSpPr>
          <p:cNvPr name="TextBox 12" id="12"/>
          <p:cNvSpPr txBox="true"/>
          <p:nvPr/>
        </p:nvSpPr>
        <p:spPr>
          <a:xfrm rot="5400000">
            <a:off x="13932560" y="5592470"/>
            <a:ext cx="6643956" cy="687705"/>
          </a:xfrm>
          <a:prstGeom prst="rect">
            <a:avLst/>
          </a:prstGeom>
        </p:spPr>
        <p:txBody>
          <a:bodyPr anchor="t" rtlCol="false" tIns="0" lIns="0" bIns="0" rIns="0">
            <a:spAutoFit/>
          </a:bodyPr>
          <a:lstStyle/>
          <a:p>
            <a:pPr>
              <a:lnSpc>
                <a:spcPts val="2730"/>
              </a:lnSpc>
            </a:pPr>
            <a:r>
              <a:rPr lang="en-US" sz="2100" spc="210">
                <a:solidFill>
                  <a:srgbClr val="FFFFFF"/>
                </a:solidFill>
                <a:latin typeface="Aileron"/>
              </a:rPr>
              <a:t>National Microsoft Tech Camp 2023</a:t>
            </a:r>
          </a:p>
          <a:p>
            <a:pPr>
              <a:lnSpc>
                <a:spcPts val="2730"/>
              </a:lnSpc>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191919"/>
        </a:solidFill>
      </p:bgPr>
    </p:bg>
    <p:spTree>
      <p:nvGrpSpPr>
        <p:cNvPr id="1" name=""/>
        <p:cNvGrpSpPr/>
        <p:nvPr/>
      </p:nvGrpSpPr>
      <p:grpSpPr>
        <a:xfrm>
          <a:off x="0" y="0"/>
          <a:ext cx="0" cy="0"/>
          <a:chOff x="0" y="0"/>
          <a:chExt cx="0" cy="0"/>
        </a:xfrm>
      </p:grpSpPr>
      <p:grpSp>
        <p:nvGrpSpPr>
          <p:cNvPr name="Group 2" id="2"/>
          <p:cNvGrpSpPr/>
          <p:nvPr/>
        </p:nvGrpSpPr>
        <p:grpSpPr>
          <a:xfrm rot="0">
            <a:off x="0" y="10124017"/>
            <a:ext cx="16192500" cy="172508"/>
            <a:chOff x="0" y="0"/>
            <a:chExt cx="4264691" cy="45434"/>
          </a:xfrm>
        </p:grpSpPr>
        <p:sp>
          <p:nvSpPr>
            <p:cNvPr name="Freeform 3" id="3"/>
            <p:cNvSpPr/>
            <p:nvPr/>
          </p:nvSpPr>
          <p:spPr>
            <a:xfrm flipH="false" flipV="false" rot="0">
              <a:off x="0" y="0"/>
              <a:ext cx="4264691" cy="45434"/>
            </a:xfrm>
            <a:custGeom>
              <a:avLst/>
              <a:gdLst/>
              <a:ahLst/>
              <a:cxnLst/>
              <a:rect r="r" b="b" t="t" l="l"/>
              <a:pathLst>
                <a:path h="45434" w="4264691">
                  <a:moveTo>
                    <a:pt x="0" y="0"/>
                  </a:moveTo>
                  <a:lnTo>
                    <a:pt x="4264691" y="0"/>
                  </a:lnTo>
                  <a:lnTo>
                    <a:pt x="4264691" y="45434"/>
                  </a:lnTo>
                  <a:lnTo>
                    <a:pt x="0" y="45434"/>
                  </a:lnTo>
                  <a:close/>
                </a:path>
              </a:pathLst>
            </a:custGeom>
            <a:solidFill>
              <a:srgbClr val="3EDAD8"/>
            </a:solidFill>
          </p:spPr>
        </p:sp>
        <p:sp>
          <p:nvSpPr>
            <p:cNvPr name="TextBox 4" id="4"/>
            <p:cNvSpPr txBox="true"/>
            <p:nvPr/>
          </p:nvSpPr>
          <p:spPr>
            <a:xfrm>
              <a:off x="0" y="-57150"/>
              <a:ext cx="4264691" cy="102584"/>
            </a:xfrm>
            <a:prstGeom prst="rect">
              <a:avLst/>
            </a:prstGeom>
          </p:spPr>
          <p:txBody>
            <a:bodyPr anchor="ctr" rtlCol="false" tIns="50800" lIns="50800" bIns="50800" rIns="50800"/>
            <a:lstStyle/>
            <a:p>
              <a:pPr algn="ctr">
                <a:lnSpc>
                  <a:spcPts val="3299"/>
                </a:lnSpc>
              </a:pPr>
            </a:p>
          </p:txBody>
        </p:sp>
      </p:grpSp>
      <p:grpSp>
        <p:nvGrpSpPr>
          <p:cNvPr name="Group 5" id="5"/>
          <p:cNvGrpSpPr/>
          <p:nvPr/>
        </p:nvGrpSpPr>
        <p:grpSpPr>
          <a:xfrm rot="0">
            <a:off x="16192500" y="0"/>
            <a:ext cx="2283181" cy="167947"/>
            <a:chOff x="0" y="0"/>
            <a:chExt cx="601332" cy="44233"/>
          </a:xfrm>
        </p:grpSpPr>
        <p:sp>
          <p:nvSpPr>
            <p:cNvPr name="Freeform 6" id="6"/>
            <p:cNvSpPr/>
            <p:nvPr/>
          </p:nvSpPr>
          <p:spPr>
            <a:xfrm flipH="false" flipV="false" rot="0">
              <a:off x="0" y="0"/>
              <a:ext cx="601332" cy="44233"/>
            </a:xfrm>
            <a:custGeom>
              <a:avLst/>
              <a:gdLst/>
              <a:ahLst/>
              <a:cxnLst/>
              <a:rect r="r" b="b" t="t" l="l"/>
              <a:pathLst>
                <a:path h="44233" w="601332">
                  <a:moveTo>
                    <a:pt x="0" y="0"/>
                  </a:moveTo>
                  <a:lnTo>
                    <a:pt x="601332" y="0"/>
                  </a:lnTo>
                  <a:lnTo>
                    <a:pt x="601332" y="44233"/>
                  </a:lnTo>
                  <a:lnTo>
                    <a:pt x="0" y="44233"/>
                  </a:lnTo>
                  <a:close/>
                </a:path>
              </a:pathLst>
            </a:custGeom>
            <a:solidFill>
              <a:srgbClr val="3EDAD8"/>
            </a:solidFill>
          </p:spPr>
        </p:sp>
        <p:sp>
          <p:nvSpPr>
            <p:cNvPr name="TextBox 7" id="7"/>
            <p:cNvSpPr txBox="true"/>
            <p:nvPr/>
          </p:nvSpPr>
          <p:spPr>
            <a:xfrm>
              <a:off x="0" y="-57150"/>
              <a:ext cx="601332" cy="101383"/>
            </a:xfrm>
            <a:prstGeom prst="rect">
              <a:avLst/>
            </a:prstGeom>
          </p:spPr>
          <p:txBody>
            <a:bodyPr anchor="ctr" rtlCol="false" tIns="50800" lIns="50800" bIns="50800" rIns="50800"/>
            <a:lstStyle/>
            <a:p>
              <a:pPr algn="ctr">
                <a:lnSpc>
                  <a:spcPts val="3299"/>
                </a:lnSpc>
              </a:pPr>
            </a:p>
          </p:txBody>
        </p:sp>
      </p:grpSp>
      <p:sp>
        <p:nvSpPr>
          <p:cNvPr name="Freeform 8" id="8"/>
          <p:cNvSpPr/>
          <p:nvPr/>
        </p:nvSpPr>
        <p:spPr>
          <a:xfrm flipH="false" flipV="false" rot="0">
            <a:off x="16834375" y="622825"/>
            <a:ext cx="811750" cy="811750"/>
          </a:xfrm>
          <a:custGeom>
            <a:avLst/>
            <a:gdLst/>
            <a:ahLst/>
            <a:cxnLst/>
            <a:rect r="r" b="b" t="t" l="l"/>
            <a:pathLst>
              <a:path h="811750" w="811750">
                <a:moveTo>
                  <a:pt x="0" y="0"/>
                </a:moveTo>
                <a:lnTo>
                  <a:pt x="811750" y="0"/>
                </a:lnTo>
                <a:lnTo>
                  <a:pt x="811750" y="811750"/>
                </a:lnTo>
                <a:lnTo>
                  <a:pt x="0" y="8117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9" id="9"/>
          <p:cNvGrpSpPr/>
          <p:nvPr/>
        </p:nvGrpSpPr>
        <p:grpSpPr>
          <a:xfrm rot="0">
            <a:off x="709885" y="1378530"/>
            <a:ext cx="15128334" cy="8243942"/>
            <a:chOff x="0" y="0"/>
            <a:chExt cx="20171112" cy="10991923"/>
          </a:xfrm>
        </p:grpSpPr>
        <p:sp>
          <p:nvSpPr>
            <p:cNvPr name="TextBox 10" id="10"/>
            <p:cNvSpPr txBox="true"/>
            <p:nvPr/>
          </p:nvSpPr>
          <p:spPr>
            <a:xfrm rot="0">
              <a:off x="0" y="66675"/>
              <a:ext cx="20171112" cy="4521286"/>
            </a:xfrm>
            <a:prstGeom prst="rect">
              <a:avLst/>
            </a:prstGeom>
          </p:spPr>
          <p:txBody>
            <a:bodyPr anchor="t" rtlCol="false" tIns="0" lIns="0" bIns="0" rIns="0">
              <a:spAutoFit/>
            </a:bodyPr>
            <a:lstStyle/>
            <a:p>
              <a:pPr>
                <a:lnSpc>
                  <a:spcPts val="8806"/>
                </a:lnSpc>
              </a:pPr>
              <a:r>
                <a:rPr lang="en-US" sz="8006">
                  <a:solidFill>
                    <a:srgbClr val="3EDAD8"/>
                  </a:solidFill>
                  <a:latin typeface="Aileron Heavy"/>
                </a:rPr>
                <a:t>Title: Importance of Language Comprehension in Modern Technology</a:t>
              </a:r>
            </a:p>
          </p:txBody>
        </p:sp>
        <p:sp>
          <p:nvSpPr>
            <p:cNvPr name="TextBox 11" id="11"/>
            <p:cNvSpPr txBox="true"/>
            <p:nvPr/>
          </p:nvSpPr>
          <p:spPr>
            <a:xfrm rot="0">
              <a:off x="0" y="4933340"/>
              <a:ext cx="20171112" cy="6058583"/>
            </a:xfrm>
            <a:prstGeom prst="rect">
              <a:avLst/>
            </a:prstGeom>
          </p:spPr>
          <p:txBody>
            <a:bodyPr anchor="t" rtlCol="false" tIns="0" lIns="0" bIns="0" rIns="0">
              <a:spAutoFit/>
            </a:bodyPr>
            <a:lstStyle/>
            <a:p>
              <a:pPr>
                <a:lnSpc>
                  <a:spcPts val="3588"/>
                </a:lnSpc>
              </a:pPr>
              <a:r>
                <a:rPr lang="en-US" sz="2760" spc="276">
                  <a:solidFill>
                    <a:srgbClr val="FFFFFF"/>
                  </a:solidFill>
                  <a:latin typeface="Aileron"/>
                </a:rPr>
                <a:t>LANGUAGE COMPREHENSION HOLDS IMMENSE IMPORTANCE IN MODERN TECHNOLOGY. LLMS PLAY A PIVOTAL ROLE IN BRIDGING THE GAP BETWEEN HUMAN COMMUNICATION AND TECHNOLOGICAL INTERACTION. THEIR PROFICIENCY IN COMPREHENDING LANGUAGE NUANCES FACILITATES MORE INTUITIVE AND EFFECTIVE HUMAN-COMPUTER INTERACTIONS. THIS CAPABILITY ENHANCES USER EXPERIENCES ACROSS APPLICATIONS, FROM CHATBOTS AND VIRTUAL ASSISTANTS TO CONTENT CURATION AND INFORMATION RETRIEVAL SYSTEMS. LLMS SIGNIFICANTLY CONTRIBUTE TO MAKING TECHNOLOGY MORE ACCESSIBLE, EFFICIENT, AND USER-FRIENDLY IN OUR DIGITAL LANDSCAPE.</a:t>
              </a:r>
            </a:p>
          </p:txBody>
        </p:sp>
      </p:grpSp>
      <p:sp>
        <p:nvSpPr>
          <p:cNvPr name="TextBox 12" id="12"/>
          <p:cNvSpPr txBox="true"/>
          <p:nvPr/>
        </p:nvSpPr>
        <p:spPr>
          <a:xfrm rot="5400000">
            <a:off x="13932560" y="5592470"/>
            <a:ext cx="6643956" cy="687705"/>
          </a:xfrm>
          <a:prstGeom prst="rect">
            <a:avLst/>
          </a:prstGeom>
        </p:spPr>
        <p:txBody>
          <a:bodyPr anchor="t" rtlCol="false" tIns="0" lIns="0" bIns="0" rIns="0">
            <a:spAutoFit/>
          </a:bodyPr>
          <a:lstStyle/>
          <a:p>
            <a:pPr>
              <a:lnSpc>
                <a:spcPts val="2730"/>
              </a:lnSpc>
            </a:pPr>
            <a:r>
              <a:rPr lang="en-US" sz="2100" spc="210">
                <a:solidFill>
                  <a:srgbClr val="FFFFFF"/>
                </a:solidFill>
                <a:latin typeface="Aileron"/>
              </a:rPr>
              <a:t>National Microsoft Tech Camp 2023</a:t>
            </a:r>
          </a:p>
          <a:p>
            <a:pPr>
              <a:lnSpc>
                <a:spcPts val="2730"/>
              </a:lnSpc>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DAF3VI2z6oY</dc:identifier>
  <dcterms:modified xsi:type="dcterms:W3CDTF">2011-08-01T06:04:30Z</dcterms:modified>
  <cp:revision>1</cp:revision>
  <dc:title>Timeline Visual Charts Presentation in Aquamarine Black White Simple Style</dc:title>
</cp:coreProperties>
</file>